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64" r:id="rId2"/>
    <p:sldId id="406" r:id="rId3"/>
    <p:sldId id="380" r:id="rId4"/>
    <p:sldId id="392" r:id="rId5"/>
    <p:sldId id="393" r:id="rId6"/>
    <p:sldId id="398" r:id="rId7"/>
    <p:sldId id="407" r:id="rId8"/>
    <p:sldId id="404" r:id="rId9"/>
    <p:sldId id="405" r:id="rId10"/>
    <p:sldId id="408" r:id="rId11"/>
    <p:sldId id="326" r:id="rId12"/>
    <p:sldId id="327" r:id="rId13"/>
  </p:sldIdLst>
  <p:sldSz cx="9144000" cy="6858000" type="screen4x3"/>
  <p:notesSz cx="7315200" cy="96012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 userDrawn="1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pos="288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6B6B6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77" autoAdjust="0"/>
    <p:restoredTop sz="90961" autoAdjust="0"/>
  </p:normalViewPr>
  <p:slideViewPr>
    <p:cSldViewPr snapToGrid="0">
      <p:cViewPr>
        <p:scale>
          <a:sx n="75" d="100"/>
          <a:sy n="75" d="100"/>
        </p:scale>
        <p:origin x="2016" y="702"/>
      </p:cViewPr>
      <p:guideLst>
        <p:guide pos="2880"/>
        <p:guide orient="horz" pos="2160"/>
        <p:guide pos="288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-3804" y="-10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143376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DCCC59-100F-427A-8343-527C223A248C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143376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B13972-FAF5-49B2-9000-5F520EA8B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6481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3169920" cy="4817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143589" y="3"/>
            <a:ext cx="3169920" cy="4817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044C69-DCF5-4033-A033-BDCE4289E956}" type="datetimeFigureOut">
              <a:rPr lang="de-CH" smtClean="0"/>
              <a:t>06.05.2022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673100"/>
            <a:ext cx="6120667" cy="4594466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8075" y="5380892"/>
            <a:ext cx="5852160" cy="336012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119477"/>
            <a:ext cx="3169920" cy="48172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143589" y="9119477"/>
            <a:ext cx="3169920" cy="48172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316E5B-D506-4F40-9B3F-D43017EE4811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15886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9425" y="673100"/>
            <a:ext cx="2451100" cy="18399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Sehr geehrte Damen</a:t>
            </a:r>
            <a:r>
              <a:rPr lang="de-CH" baseline="0" dirty="0"/>
              <a:t> &amp; Herren</a:t>
            </a:r>
          </a:p>
          <a:p>
            <a:r>
              <a:rPr lang="de-CH" baseline="0" dirty="0"/>
              <a:t>Freue mich </a:t>
            </a:r>
            <a:r>
              <a:rPr lang="de-CH" b="1" baseline="0" dirty="0"/>
              <a:t>Neuheiten 2019 </a:t>
            </a:r>
            <a:r>
              <a:rPr lang="de-CH" baseline="0" dirty="0"/>
              <a:t>… FKT…</a:t>
            </a:r>
          </a:p>
          <a:p>
            <a:r>
              <a:rPr lang="de-CH" baseline="0" dirty="0"/>
              <a:t>Dabei dreht sich alles …. Thema «</a:t>
            </a:r>
            <a:r>
              <a:rPr lang="de-CH" b="1" i="0" baseline="0" dirty="0"/>
              <a:t>Arbeitsablauf</a:t>
            </a:r>
            <a:r>
              <a:rPr lang="de-CH" baseline="0" dirty="0"/>
              <a:t>» oder … Englisch: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16E5B-D506-4F40-9B3F-D43017EE4811}" type="slidenum">
              <a:rPr lang="de-CH" smtClean="0"/>
              <a:pPr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679965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9425" y="673100"/>
            <a:ext cx="2451100" cy="18399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b="0" baseline="0" dirty="0">
              <a:sym typeface="Wingdings" panose="05000000000000000000" pitchFamily="2" charset="2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16E5B-D506-4F40-9B3F-D43017EE4811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30941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9425" y="673100"/>
            <a:ext cx="2451100" cy="18399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Wir laden Sie herzlich</a:t>
            </a:r>
            <a:r>
              <a:rPr lang="de-CH" baseline="0" dirty="0"/>
              <a:t> ein, </a:t>
            </a:r>
          </a:p>
          <a:p>
            <a:pPr marL="171450" indent="-171450">
              <a:buFont typeface="Wingdings" pitchFamily="2" charset="2"/>
              <a:buChar char="à"/>
            </a:pPr>
            <a:r>
              <a:rPr lang="de-CH" baseline="0" dirty="0"/>
              <a:t>begutachten Sie Neuheiten direkt an Stand </a:t>
            </a:r>
          </a:p>
          <a:p>
            <a:pPr marL="171450" indent="-171450">
              <a:buFont typeface="Wingdings" pitchFamily="2" charset="2"/>
              <a:buChar char="à"/>
            </a:pPr>
            <a:r>
              <a:rPr lang="de-CH" baseline="0" dirty="0"/>
              <a:t>Überzeugen Sie sich selbst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16E5B-D506-4F40-9B3F-D43017EE4811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166956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9425" y="673100"/>
            <a:ext cx="2451100" cy="18399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Herzlichen Dank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16E5B-D506-4F40-9B3F-D43017EE4811}" type="slidenum">
              <a:rPr lang="de-CH" smtClean="0"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24507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9425" y="673100"/>
            <a:ext cx="2451100" cy="18399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b="1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16E5B-D506-4F40-9B3F-D43017EE4811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72166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9425" y="673100"/>
            <a:ext cx="2451100" cy="18399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b="1" baseline="0" dirty="0">
              <a:sym typeface="Wingdings" panose="05000000000000000000" pitchFamily="2" charset="2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16E5B-D506-4F40-9B3F-D43017EE4811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0751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9425" y="673100"/>
            <a:ext cx="2451100" cy="18399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b="0" baseline="0" dirty="0">
              <a:sym typeface="Wingdings" panose="05000000000000000000" pitchFamily="2" charset="2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16E5B-D506-4F40-9B3F-D43017EE4811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66950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9425" y="673100"/>
            <a:ext cx="2451100" cy="18399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b="0" baseline="0" dirty="0">
              <a:sym typeface="Wingdings" panose="05000000000000000000" pitchFamily="2" charset="2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16E5B-D506-4F40-9B3F-D43017EE4811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9442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9425" y="673100"/>
            <a:ext cx="2451100" cy="18399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b="0" baseline="0" dirty="0">
              <a:sym typeface="Wingdings" panose="05000000000000000000" pitchFamily="2" charset="2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16E5B-D506-4F40-9B3F-D43017EE4811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7436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9425" y="673100"/>
            <a:ext cx="2451100" cy="18399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b="1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16E5B-D506-4F40-9B3F-D43017EE4811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16649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9425" y="673100"/>
            <a:ext cx="2451100" cy="18399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b="1" baseline="0" dirty="0">
              <a:sym typeface="Wingdings" panose="05000000000000000000" pitchFamily="2" charset="2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16E5B-D506-4F40-9B3F-D43017EE4811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77360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9425" y="673100"/>
            <a:ext cx="2451100" cy="18399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b="0" baseline="0" dirty="0">
              <a:sym typeface="Wingdings" panose="05000000000000000000" pitchFamily="2" charset="2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16E5B-D506-4F40-9B3F-D43017EE4811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3726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FRANKE_claim_neutral_blac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000">
            <a:off x="202116" y="4812940"/>
            <a:ext cx="1530128" cy="14616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549281"/>
            <a:ext cx="7380289" cy="2054225"/>
          </a:xfrm>
          <a:solidFill>
            <a:schemeClr val="accent1"/>
          </a:solidFill>
        </p:spPr>
        <p:txBody>
          <a:bodyPr lIns="720000" tIns="288000" anchor="t" anchorCtr="0">
            <a:noAutofit/>
          </a:bodyPr>
          <a:lstStyle>
            <a:lvl1pPr algn="l">
              <a:lnSpc>
                <a:spcPts val="3500"/>
              </a:lnSpc>
              <a:defRPr sz="2900" spc="90" baseline="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147" y="2603506"/>
            <a:ext cx="5616575" cy="3381375"/>
          </a:xfrm>
        </p:spPr>
        <p:txBody>
          <a:bodyPr tIns="108000">
            <a:noAutofit/>
          </a:bodyPr>
          <a:lstStyle>
            <a:lvl1pPr marL="0" indent="0" algn="l">
              <a:lnSpc>
                <a:spcPts val="2600"/>
              </a:lnSpc>
              <a:buNone/>
              <a:defRPr sz="200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Click to edit Master subtitle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73"/>
          <a:stretch/>
        </p:blipFill>
        <p:spPr>
          <a:xfrm>
            <a:off x="7150892" y="5960014"/>
            <a:ext cx="1634333" cy="529686"/>
          </a:xfrm>
          <a:prstGeom prst="rect">
            <a:avLst/>
          </a:prstGeom>
        </p:spPr>
      </p:pic>
      <p:sp>
        <p:nvSpPr>
          <p:cNvPr id="9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8" y="246609"/>
            <a:ext cx="4213225" cy="302668"/>
          </a:xfrm>
        </p:spPr>
        <p:txBody>
          <a:bodyPr/>
          <a:lstStyle>
            <a:lvl1pPr algn="r">
              <a:lnSpc>
                <a:spcPct val="100000"/>
              </a:lnSpc>
              <a:defRPr sz="10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Location, Date</a:t>
            </a:r>
          </a:p>
        </p:txBody>
      </p:sp>
    </p:spTree>
    <p:extLst>
      <p:ext uri="{BB962C8B-B14F-4D97-AF65-F5344CB8AC3E}">
        <p14:creationId xmlns:p14="http://schemas.microsoft.com/office/powerpoint/2010/main" val="782288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withou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358776" y="549277"/>
            <a:ext cx="8426451" cy="5435600"/>
          </a:xfrm>
        </p:spPr>
        <p:txBody>
          <a:bodyPr/>
          <a:lstStyle/>
          <a:p>
            <a:r>
              <a:rPr lang="de-DE" noProof="0"/>
              <a:t>Bild durch Klicken auf Symbol hinzufügen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56448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ictur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1763715" y="549277"/>
            <a:ext cx="7021511" cy="5435600"/>
          </a:xfrm>
        </p:spPr>
        <p:txBody>
          <a:bodyPr/>
          <a:lstStyle/>
          <a:p>
            <a:r>
              <a:rPr lang="de-DE" noProof="0"/>
              <a:t>Bild durch Klicken auf Symbol hinzufügen</a:t>
            </a:r>
            <a:endParaRPr lang="en-US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358781" y="549275"/>
            <a:ext cx="1224003" cy="5489124"/>
          </a:xfrm>
        </p:spPr>
        <p:txBody>
          <a:bodyPr anchor="b" anchorCtr="0"/>
          <a:lstStyle>
            <a:lvl1pPr>
              <a:lnSpc>
                <a:spcPts val="1800"/>
              </a:lnSpc>
              <a:defRPr sz="1200" spc="30" baseline="0"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90839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1763722" y="549277"/>
            <a:ext cx="4213225" cy="5435600"/>
          </a:xfrm>
        </p:spPr>
        <p:txBody>
          <a:bodyPr/>
          <a:lstStyle/>
          <a:p>
            <a:r>
              <a:rPr lang="de-DE" noProof="0"/>
              <a:t>Bild durch Klicken auf Symbol hinzufügen</a:t>
            </a:r>
            <a:endParaRPr lang="en-US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358781" y="549282"/>
            <a:ext cx="1224003" cy="5489123"/>
          </a:xfrm>
        </p:spPr>
        <p:txBody>
          <a:bodyPr anchor="b" anchorCtr="0"/>
          <a:lstStyle>
            <a:lvl1pPr>
              <a:lnSpc>
                <a:spcPts val="1800"/>
              </a:lnSpc>
              <a:defRPr sz="1200" spc="30" baseline="0"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5"/>
          </p:nvPr>
        </p:nvSpPr>
        <p:spPr>
          <a:xfrm>
            <a:off x="6157879" y="2600875"/>
            <a:ext cx="2627999" cy="3384000"/>
          </a:xfrm>
        </p:spPr>
        <p:txBody>
          <a:bodyPr/>
          <a:lstStyle/>
          <a:p>
            <a:r>
              <a:rPr lang="de-DE" noProof="0"/>
              <a:t>Bild durch Klicken auf Symbol hinzufügen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48409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solidFill>
            <a:schemeClr val="bg1"/>
          </a:solidFill>
        </p:spPr>
        <p:txBody>
          <a:bodyPr/>
          <a:lstStyle/>
          <a:p>
            <a:r>
              <a:rPr lang="de-DE" noProof="0"/>
              <a:t>Bild durch Klicken auf Symbol hinzufügen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72870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549281"/>
            <a:ext cx="7380289" cy="2054225"/>
          </a:xfrm>
          <a:solidFill>
            <a:schemeClr val="accent1"/>
          </a:solidFill>
        </p:spPr>
        <p:txBody>
          <a:bodyPr lIns="720000" tIns="288000" anchor="t" anchorCtr="0">
            <a:noAutofit/>
          </a:bodyPr>
          <a:lstStyle>
            <a:lvl1pPr algn="l">
              <a:lnSpc>
                <a:spcPts val="3000"/>
              </a:lnSpc>
              <a:defRPr sz="2400" spc="70" baseline="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"/>
          <a:stretch/>
        </p:blipFill>
        <p:spPr>
          <a:xfrm>
            <a:off x="4953003" y="5960014"/>
            <a:ext cx="3832223" cy="529686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147" y="2603503"/>
            <a:ext cx="5616575" cy="3381374"/>
          </a:xfrm>
        </p:spPr>
        <p:txBody>
          <a:bodyPr tIns="144000">
            <a:noAutofit/>
          </a:bodyPr>
          <a:lstStyle>
            <a:lvl1pPr marL="0" indent="0" algn="l">
              <a:lnSpc>
                <a:spcPts val="2200"/>
              </a:lnSpc>
              <a:buNone/>
              <a:defRPr sz="16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Click to edit Master subtitle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8" y="246609"/>
            <a:ext cx="4213225" cy="302668"/>
          </a:xfrm>
        </p:spPr>
        <p:txBody>
          <a:bodyPr/>
          <a:lstStyle>
            <a:lvl1pPr algn="r">
              <a:lnSpc>
                <a:spcPct val="100000"/>
              </a:lnSpc>
              <a:defRPr sz="10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Location, Date</a:t>
            </a:r>
          </a:p>
        </p:txBody>
      </p:sp>
    </p:spTree>
    <p:extLst>
      <p:ext uri="{BB962C8B-B14F-4D97-AF65-F5344CB8AC3E}">
        <p14:creationId xmlns:p14="http://schemas.microsoft.com/office/powerpoint/2010/main" val="816046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719138" y="6350400"/>
            <a:ext cx="1404940" cy="360000"/>
          </a:xfrm>
          <a:prstGeom prst="rect">
            <a:avLst/>
          </a:prstGeom>
        </p:spPr>
        <p:txBody>
          <a:bodyPr/>
          <a:lstStyle/>
          <a:p>
            <a:fld id="{04A1F6A9-5F8A-40E1-82C4-4E6CD3EC74EF}" type="datetimeFigureOut">
              <a:rPr lang="de-CH" smtClean="0"/>
              <a:t>06.05.2022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10" y="6356356"/>
            <a:ext cx="2133599" cy="365125"/>
          </a:xfrm>
          <a:prstGeom prst="rect">
            <a:avLst/>
          </a:prstGeom>
        </p:spPr>
        <p:txBody>
          <a:bodyPr/>
          <a:lstStyle/>
          <a:p>
            <a:fld id="{EE2526FF-94FB-4EBF-8511-F39A8A8519C3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43876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2_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8A7E8878-13AC-4FEB-837D-F2E352D219D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</p:spPr>
        <p:txBody>
          <a:bodyPr numCol="1"/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0C062E-0DCB-497B-BB19-7F2CCBCEB2E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0" y="0"/>
            <a:ext cx="9144000" cy="6858000"/>
          </a:xfrm>
          <a:solidFill>
            <a:schemeClr val="tx1">
              <a:alpha val="35000"/>
            </a:schemeClr>
          </a:solidFill>
        </p:spPr>
        <p:txBody>
          <a:bodyPr numCol="1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C04E3F6A-179C-434D-B334-2356BEA416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34207" y="5861686"/>
            <a:ext cx="1777368" cy="567690"/>
          </a:xfrm>
          <a:prstGeom prst="rect">
            <a:avLst/>
          </a:prstGeom>
          <a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numCol="1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BEB375A-EBDC-46A1-86C1-4B14926B55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8634" y="874401"/>
            <a:ext cx="5341975" cy="584775"/>
          </a:xfrm>
          <a:prstGeom prst="rect">
            <a:avLst/>
          </a:prstGeom>
        </p:spPr>
        <p:txBody>
          <a:bodyPr wrap="none" lIns="0" tIns="0" rIns="0" bIns="0" numCol="1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800" b="1" cap="all" spc="1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Presentation name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76275933-5806-4285-BD0D-CF7353D0DC3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8634" y="1550753"/>
            <a:ext cx="4002699" cy="661720"/>
          </a:xfrm>
          <a:prstGeom prst="rect">
            <a:avLst/>
          </a:prstGeom>
        </p:spPr>
        <p:txBody>
          <a:bodyPr wrap="none" lIns="0" tIns="0" rIns="0" bIns="0" numCol="1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 spc="20" baseline="0">
                <a:solidFill>
                  <a:schemeClr val="bg1"/>
                </a:solidFill>
                <a:latin typeface="Brain Flower" panose="02000500000000000000" pitchFamily="2" charset="0"/>
              </a:defRPr>
            </a:lvl1pPr>
          </a:lstStyle>
          <a:p>
            <a:pPr lvl="0"/>
            <a:r>
              <a:rPr lang="en-US" noProof="0"/>
              <a:t>Slogan, if necessary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3396294-0869-4319-AAC5-217315165BC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01260" y="5861693"/>
            <a:ext cx="4210309" cy="567689"/>
          </a:xfr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numCol="1"/>
          <a:lstStyle>
            <a:lvl1pPr marL="0" indent="0">
              <a:buNone/>
              <a:defRPr/>
            </a:lvl1pPr>
          </a:lstStyle>
          <a:p>
            <a:pPr lvl="0"/>
            <a:r>
              <a:rPr lang="de-DE" alt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0829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9145" y="1089028"/>
            <a:ext cx="6661153" cy="684212"/>
          </a:xfrm>
          <a:noFill/>
        </p:spPr>
        <p:txBody>
          <a:bodyPr lIns="0" tIns="0" anchor="t" anchorCtr="0">
            <a:noAutofit/>
          </a:bodyPr>
          <a:lstStyle>
            <a:lvl1pPr algn="l">
              <a:lnSpc>
                <a:spcPts val="2600"/>
              </a:lnSpc>
              <a:defRPr sz="2000" spc="60" baseline="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719145" y="1773239"/>
            <a:ext cx="6661153" cy="4533172"/>
          </a:xfrm>
        </p:spPr>
        <p:txBody>
          <a:bodyPr/>
          <a:lstStyle>
            <a:lvl1pPr>
              <a:lnSpc>
                <a:spcPts val="2600"/>
              </a:lnSpc>
              <a:tabLst>
                <a:tab pos="6660000" algn="r"/>
              </a:tabLst>
              <a:defRPr sz="2000"/>
            </a:lvl1pPr>
            <a:lvl2pPr>
              <a:lnSpc>
                <a:spcPts val="2600"/>
              </a:lnSpc>
              <a:tabLst>
                <a:tab pos="6660000" algn="r"/>
              </a:tabLst>
              <a:defRPr sz="2000"/>
            </a:lvl2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648862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Lev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549281"/>
            <a:ext cx="7380289" cy="2054225"/>
          </a:xfrm>
          <a:solidFill>
            <a:srgbClr val="666666"/>
          </a:solidFill>
        </p:spPr>
        <p:txBody>
          <a:bodyPr lIns="720000" tIns="324000" anchor="t" anchorCtr="0">
            <a:noAutofit/>
          </a:bodyPr>
          <a:lstStyle>
            <a:lvl1pPr algn="l">
              <a:lnSpc>
                <a:spcPts val="2900"/>
              </a:lnSpc>
              <a:defRPr sz="2300" spc="70" baseline="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147" y="2603503"/>
            <a:ext cx="5616575" cy="3381374"/>
          </a:xfrm>
        </p:spPr>
        <p:txBody>
          <a:bodyPr tIns="108000">
            <a:noAutofit/>
          </a:bodyPr>
          <a:lstStyle>
            <a:lvl1pPr marL="0" indent="0" algn="l">
              <a:lnSpc>
                <a:spcPts val="2600"/>
              </a:lnSpc>
              <a:buNone/>
              <a:defRPr sz="200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Click to edit Master subtitle styles</a:t>
            </a:r>
          </a:p>
        </p:txBody>
      </p:sp>
    </p:spTree>
    <p:extLst>
      <p:ext uri="{BB962C8B-B14F-4D97-AF65-F5344CB8AC3E}">
        <p14:creationId xmlns:p14="http://schemas.microsoft.com/office/powerpoint/2010/main" val="1557331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title Lev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549281"/>
            <a:ext cx="7380289" cy="2054225"/>
          </a:xfrm>
          <a:solidFill>
            <a:schemeClr val="accent2"/>
          </a:solidFill>
        </p:spPr>
        <p:txBody>
          <a:bodyPr lIns="720000" tIns="324000" anchor="t" anchorCtr="0">
            <a:noAutofit/>
          </a:bodyPr>
          <a:lstStyle>
            <a:lvl1pPr algn="l">
              <a:lnSpc>
                <a:spcPts val="2900"/>
              </a:lnSpc>
              <a:defRPr sz="2300" spc="70" baseline="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147" y="2603503"/>
            <a:ext cx="5616575" cy="3381374"/>
          </a:xfrm>
        </p:spPr>
        <p:txBody>
          <a:bodyPr tIns="144000">
            <a:noAutofit/>
          </a:bodyPr>
          <a:lstStyle>
            <a:lvl1pPr marL="0" indent="0" algn="l">
              <a:lnSpc>
                <a:spcPts val="2200"/>
              </a:lnSpc>
              <a:buNone/>
              <a:defRPr sz="16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Click to edit Master subtitle styles</a:t>
            </a:r>
          </a:p>
        </p:txBody>
      </p:sp>
    </p:spTree>
    <p:extLst>
      <p:ext uri="{BB962C8B-B14F-4D97-AF65-F5344CB8AC3E}">
        <p14:creationId xmlns:p14="http://schemas.microsoft.com/office/powerpoint/2010/main" val="2943784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Tex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9147" y="1089027"/>
            <a:ext cx="5616575" cy="999346"/>
          </a:xfrm>
          <a:noFill/>
        </p:spPr>
        <p:txBody>
          <a:bodyPr lIns="0" tIns="0" anchor="t" anchorCtr="0">
            <a:noAutofit/>
          </a:bodyPr>
          <a:lstStyle>
            <a:lvl1pPr algn="l">
              <a:lnSpc>
                <a:spcPts val="2600"/>
              </a:lnSpc>
              <a:defRPr sz="2000" spc="60" baseline="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719147" y="2088373"/>
            <a:ext cx="5616575" cy="4218038"/>
          </a:xfrm>
        </p:spPr>
        <p:txBody>
          <a:bodyPr/>
          <a:lstStyle>
            <a:lvl1pPr>
              <a:lnSpc>
                <a:spcPts val="2600"/>
              </a:lnSpc>
              <a:defRPr sz="2000"/>
            </a:lvl1pPr>
            <a:lvl2pPr>
              <a:lnSpc>
                <a:spcPts val="2600"/>
              </a:lnSpc>
              <a:defRPr sz="2000"/>
            </a:lvl2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8950037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47" y="1089031"/>
            <a:ext cx="5616575" cy="2782499"/>
          </a:xfrm>
        </p:spPr>
        <p:txBody>
          <a:bodyPr/>
          <a:lstStyle>
            <a:lvl1pPr>
              <a:lnSpc>
                <a:spcPts val="2600"/>
              </a:lnSpc>
              <a:defRPr sz="2000"/>
            </a:lvl1pPr>
            <a:lvl2pPr>
              <a:lnSpc>
                <a:spcPts val="2600"/>
              </a:lnSpc>
              <a:defRPr sz="2000"/>
            </a:lvl2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412458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er Tex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quarter" idx="13" hasCustomPrompt="1"/>
          </p:nvPr>
        </p:nvSpPr>
        <p:spPr>
          <a:xfrm>
            <a:off x="719145" y="1645926"/>
            <a:ext cx="7019999" cy="4370705"/>
          </a:xfrm>
        </p:spPr>
        <p:txBody>
          <a:bodyPr/>
          <a:lstStyle/>
          <a:p>
            <a:pPr lvl="0"/>
            <a:r>
              <a:rPr lang="en-US" noProof="0" dirty="0"/>
              <a:t>Click to edit Master title style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149" y="1089031"/>
            <a:ext cx="7019999" cy="556895"/>
          </a:xfrm>
        </p:spPr>
        <p:txBody>
          <a:bodyPr/>
          <a:lstStyle>
            <a:lvl1pPr>
              <a:lnSpc>
                <a:spcPts val="2200"/>
              </a:lnSpc>
              <a:defRPr sz="2000" spc="6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333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719145" y="1098556"/>
            <a:ext cx="7019999" cy="49180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6112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 o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1089025"/>
            <a:ext cx="3672001" cy="949738"/>
          </a:xfrm>
        </p:spPr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719138" y="2301850"/>
            <a:ext cx="3672001" cy="372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4572008" y="1089025"/>
            <a:ext cx="4213225" cy="4895850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72095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9147" y="549281"/>
            <a:ext cx="5616575" cy="18065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143" y="2366124"/>
            <a:ext cx="5616575" cy="361875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9142" y="223199"/>
            <a:ext cx="5618161" cy="3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2"/>
                </a:solidFill>
              </a:defRPr>
            </a:lvl1pPr>
          </a:lstStyle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15585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7" r:id="rId2"/>
    <p:sldLayoutId id="2147483672" r:id="rId3"/>
    <p:sldLayoutId id="2147483673" r:id="rId4"/>
    <p:sldLayoutId id="2147483684" r:id="rId5"/>
    <p:sldLayoutId id="2147483662" r:id="rId6"/>
    <p:sldLayoutId id="2147483686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80" r:id="rId13"/>
    <p:sldLayoutId id="2147483681" r:id="rId14"/>
    <p:sldLayoutId id="2147483688" r:id="rId15"/>
    <p:sldLayoutId id="2147483690" r:id="rId16"/>
  </p:sldLayoutIdLst>
  <p:hf hdr="0" ftr="0"/>
  <p:txStyles>
    <p:titleStyle>
      <a:lvl1pPr algn="l" defTabSz="914400" rtl="0" eaLnBrk="1" latinLnBrk="0" hangingPunct="1">
        <a:lnSpc>
          <a:spcPts val="2400"/>
        </a:lnSpc>
        <a:spcBef>
          <a:spcPct val="0"/>
        </a:spcBef>
        <a:buNone/>
        <a:defRPr sz="2000" b="1" kern="1200" cap="all" spc="6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200"/>
        </a:lnSpc>
        <a:spcBef>
          <a:spcPts val="0"/>
        </a:spcBef>
        <a:buFont typeface="Arial" panose="020B0604020202020204" pitchFamily="34" charset="0"/>
        <a:buNone/>
        <a:defRPr sz="1600" kern="1200" spc="40" baseline="0">
          <a:solidFill>
            <a:schemeClr val="tx1"/>
          </a:solidFill>
          <a:latin typeface="+mn-lt"/>
          <a:ea typeface="+mn-ea"/>
          <a:cs typeface="+mn-cs"/>
        </a:defRPr>
      </a:lvl1pPr>
      <a:lvl2pPr marL="215900" indent="-215900" algn="l" defTabSz="914400" rtl="0" eaLnBrk="1" latinLnBrk="0" hangingPunct="1">
        <a:lnSpc>
          <a:spcPts val="2200"/>
        </a:lnSpc>
        <a:spcBef>
          <a:spcPts val="0"/>
        </a:spcBef>
        <a:spcAft>
          <a:spcPts val="1200"/>
        </a:spcAft>
        <a:buClr>
          <a:schemeClr val="accent3"/>
        </a:buClr>
        <a:buFont typeface="Arial" panose="020B0604020202020204" pitchFamily="34" charset="0"/>
        <a:buChar char="•"/>
        <a:defRPr sz="1600" kern="1200" spc="40" baseline="0">
          <a:solidFill>
            <a:schemeClr val="tx1"/>
          </a:solidFill>
          <a:latin typeface="+mn-lt"/>
          <a:ea typeface="+mn-ea"/>
          <a:cs typeface="+mn-cs"/>
        </a:defRPr>
      </a:lvl2pPr>
      <a:lvl3pPr marL="396000" indent="-180000" algn="l" defTabSz="914400" rtl="0" eaLnBrk="1" latinLnBrk="0" hangingPunct="1">
        <a:lnSpc>
          <a:spcPts val="2000"/>
        </a:lnSpc>
        <a:spcBef>
          <a:spcPts val="0"/>
        </a:spcBef>
        <a:spcAft>
          <a:spcPts val="800"/>
        </a:spcAft>
        <a:buClr>
          <a:schemeClr val="accent3"/>
        </a:buClr>
        <a:buFont typeface="Arial" panose="020B0604020202020204" pitchFamily="34" charset="0"/>
        <a:buChar char="•"/>
        <a:defRPr sz="14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44000" algn="l" defTabSz="914400" rtl="0" eaLnBrk="1" latinLnBrk="0" hangingPunct="1">
        <a:lnSpc>
          <a:spcPts val="1800"/>
        </a:lnSpc>
        <a:spcBef>
          <a:spcPts val="0"/>
        </a:spcBef>
        <a:spcAft>
          <a:spcPts val="400"/>
        </a:spcAft>
        <a:buClr>
          <a:schemeClr val="accent3"/>
        </a:buClr>
        <a:buFont typeface="Arial" panose="020B0604020202020204" pitchFamily="34" charset="0"/>
        <a:buChar char="•"/>
        <a:defRPr sz="1200" kern="1200" spc="20" baseline="0">
          <a:solidFill>
            <a:schemeClr val="tx1"/>
          </a:solidFill>
          <a:latin typeface="+mn-lt"/>
          <a:ea typeface="+mn-ea"/>
          <a:cs typeface="+mn-cs"/>
        </a:defRPr>
      </a:lvl4pPr>
      <a:lvl5pPr marL="684000" indent="-144000" algn="l" defTabSz="914400" rtl="0" eaLnBrk="1" latinLnBrk="0" hangingPunct="1">
        <a:lnSpc>
          <a:spcPts val="1800"/>
        </a:lnSpc>
        <a:spcBef>
          <a:spcPts val="0"/>
        </a:spcBef>
        <a:spcAft>
          <a:spcPts val="400"/>
        </a:spcAft>
        <a:buClr>
          <a:schemeClr val="accent3"/>
        </a:buClr>
        <a:buFont typeface="Arial" panose="020B0604020202020204" pitchFamily="34" charset="0"/>
        <a:buChar char="•"/>
        <a:defRPr sz="1200" kern="1200" spc="4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01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orient="horz" pos="232" userDrawn="1">
          <p15:clr>
            <a:srgbClr val="F26B43"/>
          </p15:clr>
        </p15:guide>
        <p15:guide id="4" pos="1995" userDrawn="1">
          <p15:clr>
            <a:srgbClr val="F26B43"/>
          </p15:clr>
        </p15:guide>
        <p15:guide id="5" pos="3765" userDrawn="1">
          <p15:clr>
            <a:srgbClr val="F26B43"/>
          </p15:clr>
        </p15:guide>
        <p15:guide id="6" pos="1111" userDrawn="1">
          <p15:clr>
            <a:srgbClr val="F26B43"/>
          </p15:clr>
        </p15:guide>
        <p15:guide id="7" pos="4649" userDrawn="1">
          <p15:clr>
            <a:srgbClr val="F26B43"/>
          </p15:clr>
        </p15:guide>
        <p15:guide id="8" pos="226" userDrawn="1">
          <p15:clr>
            <a:srgbClr val="F26B43"/>
          </p15:clr>
        </p15:guide>
        <p15:guide id="9" pos="5534" userDrawn="1">
          <p15:clr>
            <a:srgbClr val="F26B43"/>
          </p15:clr>
        </p15:guide>
        <p15:guide id="10" orient="horz" pos="1117" userDrawn="1">
          <p15:clr>
            <a:srgbClr val="F26B43"/>
          </p15:clr>
        </p15:guide>
        <p15:guide id="11" orient="horz" pos="4088" userDrawn="1">
          <p15:clr>
            <a:srgbClr val="F26B43"/>
          </p15:clr>
        </p15:guide>
        <p15:guide id="12" orient="horz" pos="2886" userDrawn="1">
          <p15:clr>
            <a:srgbClr val="F26B43"/>
          </p15:clr>
        </p15:guide>
        <p15:guide id="13" orient="horz" pos="3770" userDrawn="1">
          <p15:clr>
            <a:srgbClr val="F26B43"/>
          </p15:clr>
        </p15:guide>
        <p15:guide id="14" orient="horz" pos="686" userDrawn="1">
          <p15:clr>
            <a:srgbClr val="F26B43"/>
          </p15:clr>
        </p15:guide>
        <p15:guide id="15" pos="680" userDrawn="1">
          <p15:clr>
            <a:srgbClr val="F26B43"/>
          </p15:clr>
        </p15:guide>
        <p15:guide id="16" pos="453" userDrawn="1">
          <p15:clr>
            <a:srgbClr val="F26B43"/>
          </p15:clr>
        </p15:guide>
        <p15:guide id="17" orient="horz" pos="34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Franke Küchentechnik AG: </a:t>
            </a:r>
            <a:br>
              <a:rPr lang="de-DE" dirty="0"/>
            </a:br>
            <a:r>
              <a:rPr lang="de-DE" dirty="0"/>
              <a:t>Neuheiten 2022</a:t>
            </a:r>
            <a:endParaRPr lang="de-CH" dirty="0"/>
          </a:p>
        </p:txBody>
      </p:sp>
      <p:sp>
        <p:nvSpPr>
          <p:cNvPr id="8" name="Untertitel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81726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E7E5CECE-4DE3-44A5-81F7-9E1529076B62}"/>
              </a:ext>
            </a:extLst>
          </p:cNvPr>
          <p:cNvSpPr txBox="1"/>
          <p:nvPr/>
        </p:nvSpPr>
        <p:spPr>
          <a:xfrm>
            <a:off x="3398483" y="207169"/>
            <a:ext cx="5417004" cy="6419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600"/>
              </a:lnSpc>
              <a:spcBef>
                <a:spcPct val="0"/>
              </a:spcBef>
            </a:pPr>
            <a:r>
              <a:rPr lang="de-CH" sz="2000" b="1" cap="all" spc="60" dirty="0">
                <a:latin typeface="+mj-lt"/>
                <a:ea typeface="+mj-ea"/>
                <a:cs typeface="+mj-cs"/>
              </a:rPr>
              <a:t>Für jeden Geschmack die passende </a:t>
            </a:r>
            <a:r>
              <a:rPr lang="de-CH" sz="2000" b="1" cap="all" spc="60" dirty="0" err="1">
                <a:latin typeface="+mj-lt"/>
                <a:ea typeface="+mj-ea"/>
                <a:cs typeface="+mj-cs"/>
              </a:rPr>
              <a:t>active</a:t>
            </a:r>
            <a:r>
              <a:rPr lang="de-CH" sz="2000" b="1" cap="all" spc="60" dirty="0">
                <a:latin typeface="+mj-lt"/>
                <a:ea typeface="+mj-ea"/>
                <a:cs typeface="+mj-cs"/>
              </a:rPr>
              <a:t> Armatur</a:t>
            </a:r>
            <a:endParaRPr lang="de-DE" sz="2000" b="1" cap="all" spc="60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Picture Placeholder 4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8852B1A9-4CF0-44C9-8863-F118CEAAA88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22780" t="6214" r="40985" b="6214"/>
          <a:stretch/>
        </p:blipFill>
        <p:spPr>
          <a:xfrm>
            <a:off x="0" y="0"/>
            <a:ext cx="3313339" cy="68580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DFDC39-39EF-4E5B-8FEF-07B27CAF3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8483" y="1089025"/>
            <a:ext cx="3538593" cy="540067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1C2C587-D5F9-4A58-913A-F8C00CDB90B3}"/>
              </a:ext>
            </a:extLst>
          </p:cNvPr>
          <p:cNvSpPr txBox="1"/>
          <p:nvPr/>
        </p:nvSpPr>
        <p:spPr>
          <a:xfrm>
            <a:off x="4774439" y="5353476"/>
            <a:ext cx="40410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600" b="1" spc="40" dirty="0"/>
              <a:t>Schönes Design, nachhaltige Leistung und 7 aussergewöhnliche Farbvariationen</a:t>
            </a:r>
          </a:p>
        </p:txBody>
      </p:sp>
    </p:spTree>
    <p:extLst>
      <p:ext uri="{BB962C8B-B14F-4D97-AF65-F5344CB8AC3E}">
        <p14:creationId xmlns:p14="http://schemas.microsoft.com/office/powerpoint/2010/main" val="3546070282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C:\Users\TP998\Downloads\FRANKE_logo_plus_claim\FRANKE_logo_plus_claim\FRA_logo_50mm_rgb_plus_claim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5"/>
          <a:stretch/>
        </p:blipFill>
        <p:spPr bwMode="auto">
          <a:xfrm>
            <a:off x="3077030" y="2900105"/>
            <a:ext cx="3062516" cy="98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44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dirty="0"/>
              <a:t>Danke für Ihre Aufmerksamkeit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err="1"/>
              <a:t>Kontakt</a:t>
            </a:r>
            <a:r>
              <a:rPr lang="en-US" b="1" dirty="0"/>
              <a:t>:</a:t>
            </a:r>
          </a:p>
          <a:p>
            <a:endParaRPr lang="en-US" dirty="0"/>
          </a:p>
          <a:p>
            <a:r>
              <a:rPr lang="en-US" dirty="0"/>
              <a:t>Franke </a:t>
            </a:r>
            <a:r>
              <a:rPr lang="en-US" dirty="0" err="1"/>
              <a:t>Küchentechnik</a:t>
            </a:r>
            <a:r>
              <a:rPr lang="en-US" dirty="0"/>
              <a:t> AG</a:t>
            </a:r>
          </a:p>
          <a:p>
            <a:r>
              <a:rPr lang="en-US" dirty="0"/>
              <a:t>CH-4663 </a:t>
            </a:r>
            <a:r>
              <a:rPr lang="en-US" dirty="0" err="1"/>
              <a:t>Aarburg</a:t>
            </a:r>
            <a:endParaRPr lang="en-US" dirty="0"/>
          </a:p>
          <a:p>
            <a:r>
              <a:rPr lang="en-US" dirty="0" err="1"/>
              <a:t>Schweiz</a:t>
            </a:r>
            <a:endParaRPr lang="en-US" dirty="0"/>
          </a:p>
          <a:p>
            <a:endParaRPr lang="en-US" dirty="0"/>
          </a:p>
          <a:p>
            <a:r>
              <a:rPr lang="en-US" dirty="0"/>
              <a:t>www.franke.</a:t>
            </a:r>
            <a:r>
              <a:rPr lang="de-CH" dirty="0" err="1"/>
              <a:t>ch</a:t>
            </a:r>
            <a:endParaRPr lang="de-CH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1905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977681-569B-4B95-BA8C-01762D7F87C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9"/>
          </p:nvPr>
        </p:nvSpPr>
        <p:spPr>
          <a:xfrm>
            <a:off x="1761963" y="2183051"/>
            <a:ext cx="5573321" cy="923330"/>
          </a:xfrm>
        </p:spPr>
        <p:txBody>
          <a:bodyPr numCol="1"/>
          <a:lstStyle/>
          <a:p>
            <a:r>
              <a:rPr lang="de-DE" altLang="de-DE" sz="6000" dirty="0"/>
              <a:t>Trend </a:t>
            </a:r>
            <a:r>
              <a:rPr lang="de-DE" altLang="de-DE" sz="6000" dirty="0" err="1"/>
              <a:t>black</a:t>
            </a:r>
            <a:endParaRPr lang="de-DE" altLang="de-DE" sz="6000" dirty="0"/>
          </a:p>
        </p:txBody>
      </p:sp>
      <p:sp>
        <p:nvSpPr>
          <p:cNvPr id="8" name="Segnaposto testo 7"/>
          <p:cNvSpPr>
            <a:spLocks noGrp="1"/>
          </p:cNvSpPr>
          <p:nvPr>
            <p:ph type="body" sz="quarter" idx="20"/>
          </p:nvPr>
        </p:nvSpPr>
        <p:spPr>
          <a:xfrm>
            <a:off x="854411" y="3136067"/>
            <a:ext cx="7435177" cy="615553"/>
          </a:xfrm>
        </p:spPr>
        <p:txBody>
          <a:bodyPr numCol="1"/>
          <a:lstStyle/>
          <a:p>
            <a:r>
              <a:rPr lang="de-DE" altLang="it-IT" sz="4000" dirty="0"/>
              <a:t>Ausdruckstart, extravagant, elegant</a:t>
            </a:r>
          </a:p>
        </p:txBody>
      </p:sp>
    </p:spTree>
    <p:extLst>
      <p:ext uri="{BB962C8B-B14F-4D97-AF65-F5344CB8AC3E}">
        <p14:creationId xmlns:p14="http://schemas.microsoft.com/office/powerpoint/2010/main" val="15005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able, indoor, counter&#10;&#10;Description automatically generated">
            <a:extLst>
              <a:ext uri="{FF2B5EF4-FFF2-40B4-BE49-F238E27FC236}">
                <a16:creationId xmlns:a16="http://schemas.microsoft.com/office/drawing/2014/main" id="{CFDC9E98-BC50-4347-8B97-474DD57AD3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67" r="-1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1C7450C-DB0B-BA4E-E344-0927FBA7474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A30D57DF-48D0-3033-FEA6-980B21E62D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4207" y="5861686"/>
            <a:ext cx="1777368" cy="56769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E546992-189A-925B-08A8-166F05016E1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03199" y="158218"/>
            <a:ext cx="7434086" cy="461665"/>
          </a:xfrm>
        </p:spPr>
        <p:txBody>
          <a:bodyPr/>
          <a:lstStyle/>
          <a:p>
            <a:r>
              <a:rPr lang="en-US" sz="3000" dirty="0"/>
              <a:t>Maris: Die </a:t>
            </a:r>
            <a:r>
              <a:rPr lang="en-US" sz="3000" dirty="0" err="1"/>
              <a:t>neue</a:t>
            </a:r>
            <a:r>
              <a:rPr lang="en-US" sz="3000" dirty="0"/>
              <a:t> </a:t>
            </a:r>
            <a:r>
              <a:rPr lang="en-US" sz="3000" dirty="0" err="1"/>
              <a:t>fragranit</a:t>
            </a:r>
            <a:r>
              <a:rPr lang="en-US" sz="3000" dirty="0"/>
              <a:t> </a:t>
            </a:r>
            <a:r>
              <a:rPr lang="en-US" sz="3000" dirty="0" err="1"/>
              <a:t>becken</a:t>
            </a:r>
            <a:endParaRPr lang="en-US" sz="3000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FB619EB4-DE96-F3EB-8E9B-4B31D72B987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03199" y="627360"/>
            <a:ext cx="7290907" cy="461665"/>
          </a:xfrm>
        </p:spPr>
        <p:txBody>
          <a:bodyPr/>
          <a:lstStyle/>
          <a:p>
            <a:r>
              <a:rPr lang="en-US" sz="3000" dirty="0"/>
              <a:t>Neue black collection: Design &amp; </a:t>
            </a:r>
            <a:r>
              <a:rPr lang="en-US" sz="3000" dirty="0" err="1"/>
              <a:t>Funktionalität</a:t>
            </a:r>
            <a:endParaRPr lang="en-US" sz="3000" dirty="0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E995F233-1106-8534-B635-381A659FE2C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01260" y="5861693"/>
            <a:ext cx="4210309" cy="567689"/>
          </a:xfrm>
        </p:spPr>
        <p:txBody>
          <a:bodyPr/>
          <a:lstStyle/>
          <a:p>
            <a:endParaRPr lang="en-US"/>
          </a:p>
        </p:txBody>
      </p:sp>
      <p:pic>
        <p:nvPicPr>
          <p:cNvPr id="18" name="Grafik 4">
            <a:extLst>
              <a:ext uri="{FF2B5EF4-FFF2-40B4-BE49-F238E27FC236}">
                <a16:creationId xmlns:a16="http://schemas.microsoft.com/office/drawing/2014/main" id="{514CA458-A127-4821-9916-F229E64724A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7" y="5609590"/>
            <a:ext cx="1470025" cy="86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20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0D0564C-E50D-405B-9FDE-F633277A59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7" name="Picture 6" descr="A picture containing indoor, counter, appliance, table&#10;&#10;Description automatically generated">
            <a:extLst>
              <a:ext uri="{FF2B5EF4-FFF2-40B4-BE49-F238E27FC236}">
                <a16:creationId xmlns:a16="http://schemas.microsoft.com/office/drawing/2014/main" id="{7C18AB4E-6019-448F-B56C-60B1FDA974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99" r="24963"/>
          <a:stretch/>
        </p:blipFill>
        <p:spPr>
          <a:xfrm>
            <a:off x="0" y="0"/>
            <a:ext cx="2565400" cy="6858000"/>
          </a:xfrm>
          <a:prstGeom prst="rect">
            <a:avLst/>
          </a:prstGeom>
        </p:spPr>
      </p:pic>
      <p:sp>
        <p:nvSpPr>
          <p:cNvPr id="14" name="Titel 2">
            <a:extLst>
              <a:ext uri="{FF2B5EF4-FFF2-40B4-BE49-F238E27FC236}">
                <a16:creationId xmlns:a16="http://schemas.microsoft.com/office/drawing/2014/main" id="{4BB3F981-38F9-4E27-97AC-77B457CB56AC}"/>
              </a:ext>
            </a:extLst>
          </p:cNvPr>
          <p:cNvSpPr txBox="1">
            <a:spLocks/>
          </p:cNvSpPr>
          <p:nvPr/>
        </p:nvSpPr>
        <p:spPr>
          <a:xfrm>
            <a:off x="2738445" y="207169"/>
            <a:ext cx="6661153" cy="684212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000" b="1" kern="1200" cap="all" spc="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err="1"/>
              <a:t>modellvariationen</a:t>
            </a:r>
            <a:endParaRPr lang="de-DE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76B812-88D8-4926-9CC7-A55D302AAC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5400" y="733424"/>
            <a:ext cx="5390133" cy="46005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7E5CECE-4DE3-44A5-81F7-9E1529076B62}"/>
              </a:ext>
            </a:extLst>
          </p:cNvPr>
          <p:cNvSpPr txBox="1"/>
          <p:nvPr/>
        </p:nvSpPr>
        <p:spPr>
          <a:xfrm>
            <a:off x="2738445" y="5615543"/>
            <a:ext cx="596582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b="1" spc="40" dirty="0"/>
              <a:t>Die Maris </a:t>
            </a:r>
            <a:r>
              <a:rPr lang="de-DE" sz="1600" b="1" spc="40" dirty="0" err="1"/>
              <a:t>Fragranit</a:t>
            </a:r>
            <a:r>
              <a:rPr lang="de-DE" sz="1600" b="1" spc="40" dirty="0"/>
              <a:t>-becken bieten eine moderne Optik, clevere Funktionen und viel Platz – sie verbinden Design und Funktionalität </a:t>
            </a:r>
            <a:endParaRPr lang="de-DE" sz="1600" b="1" spc="40" baseline="0" dirty="0"/>
          </a:p>
        </p:txBody>
      </p:sp>
    </p:spTree>
    <p:extLst>
      <p:ext uri="{BB962C8B-B14F-4D97-AF65-F5344CB8AC3E}">
        <p14:creationId xmlns:p14="http://schemas.microsoft.com/office/powerpoint/2010/main" val="1280873534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picture containing indoor&#10;&#10;Description automatically generated">
            <a:extLst>
              <a:ext uri="{FF2B5EF4-FFF2-40B4-BE49-F238E27FC236}">
                <a16:creationId xmlns:a16="http://schemas.microsoft.com/office/drawing/2014/main" id="{B5FE624D-7952-4ACD-919F-19877D42FF8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54" r="54"/>
          <a:stretch>
            <a:fillRect/>
          </a:stretch>
        </p:blipFill>
        <p:spPr>
          <a:xfrm>
            <a:off x="5108925" y="1089024"/>
            <a:ext cx="2783418" cy="2087564"/>
          </a:xfrm>
        </p:spPr>
      </p:pic>
      <p:pic>
        <p:nvPicPr>
          <p:cNvPr id="7" name="Picture 6" descr="A picture containing indoor, counter, appliance, table&#10;&#10;Description automatically generated">
            <a:extLst>
              <a:ext uri="{FF2B5EF4-FFF2-40B4-BE49-F238E27FC236}">
                <a16:creationId xmlns:a16="http://schemas.microsoft.com/office/drawing/2014/main" id="{7C18AB4E-6019-448F-B56C-60B1FDA974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99" r="24963"/>
          <a:stretch/>
        </p:blipFill>
        <p:spPr>
          <a:xfrm>
            <a:off x="0" y="0"/>
            <a:ext cx="2565400" cy="6858000"/>
          </a:xfrm>
          <a:prstGeom prst="rect">
            <a:avLst/>
          </a:prstGeom>
        </p:spPr>
      </p:pic>
      <p:sp>
        <p:nvSpPr>
          <p:cNvPr id="14" name="Titel 2">
            <a:extLst>
              <a:ext uri="{FF2B5EF4-FFF2-40B4-BE49-F238E27FC236}">
                <a16:creationId xmlns:a16="http://schemas.microsoft.com/office/drawing/2014/main" id="{4BB3F981-38F9-4E27-97AC-77B457CB56AC}"/>
              </a:ext>
            </a:extLst>
          </p:cNvPr>
          <p:cNvSpPr txBox="1">
            <a:spLocks/>
          </p:cNvSpPr>
          <p:nvPr/>
        </p:nvSpPr>
        <p:spPr>
          <a:xfrm>
            <a:off x="2738445" y="207169"/>
            <a:ext cx="6661153" cy="684212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000" b="1" kern="1200" cap="all" spc="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0" dirty="0"/>
              <a:t>Mehr platz für </a:t>
            </a:r>
            <a:r>
              <a:rPr lang="de-DE" b="0" dirty="0" err="1"/>
              <a:t>kreativität</a:t>
            </a:r>
            <a:r>
              <a:rPr lang="de-DE" b="0" dirty="0"/>
              <a:t> </a:t>
            </a:r>
          </a:p>
          <a:p>
            <a:r>
              <a:rPr lang="de-DE" dirty="0" err="1"/>
              <a:t>Spectacularly</a:t>
            </a:r>
            <a:r>
              <a:rPr lang="de-DE" dirty="0"/>
              <a:t> </a:t>
            </a:r>
            <a:r>
              <a:rPr lang="de-DE" dirty="0" err="1"/>
              <a:t>big</a:t>
            </a:r>
            <a:r>
              <a:rPr lang="de-DE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E5CECE-4DE3-44A5-81F7-9E1529076B62}"/>
              </a:ext>
            </a:extLst>
          </p:cNvPr>
          <p:cNvSpPr txBox="1"/>
          <p:nvPr/>
        </p:nvSpPr>
        <p:spPr>
          <a:xfrm>
            <a:off x="2738444" y="5615542"/>
            <a:ext cx="5965826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b="1" spc="40" dirty="0"/>
              <a:t>Für jeden Bedarf gibt es eine Becken breite: 370mm, 520mm oder 720mm</a:t>
            </a:r>
          </a:p>
          <a:p>
            <a:r>
              <a:rPr lang="de-DE" sz="1600" b="1" spc="40" baseline="0" dirty="0"/>
              <a:t>Wählen Sie zwischen der Variante mit oder ohne Armaturenbank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76304BF-EB0B-49C0-B8D9-FCEDA167F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45" y="1089025"/>
            <a:ext cx="2197435" cy="208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AF68DD7-1BE2-4BEA-B444-96160F47B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44" y="3330335"/>
            <a:ext cx="2197436" cy="208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DAE953-9250-45B5-A737-6DA87A9F37B7}"/>
              </a:ext>
            </a:extLst>
          </p:cNvPr>
          <p:cNvSpPr txBox="1"/>
          <p:nvPr/>
        </p:nvSpPr>
        <p:spPr>
          <a:xfrm>
            <a:off x="5108924" y="3318847"/>
            <a:ext cx="367630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600" spc="40" baseline="0" dirty="0"/>
              <a:t>Dank eines optimierten Designs sorgen die Innenmaße des Beckens für eine maximale Ausnutzung des </a:t>
            </a:r>
            <a:r>
              <a:rPr lang="de-CH" sz="1600" spc="40" baseline="0" dirty="0" err="1"/>
              <a:t>raums</a:t>
            </a:r>
            <a:endParaRPr lang="de-CH" sz="1600" spc="40" baseline="0" dirty="0"/>
          </a:p>
          <a:p>
            <a:endParaRPr lang="de-CH" sz="1600" dirty="0"/>
          </a:p>
          <a:p>
            <a:r>
              <a:rPr lang="de-CH" sz="1600" dirty="0"/>
              <a:t>Dadurch lässt sich das Backblech vollständig in das Becken einsetzen und reinigen.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01819163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counter&#10;&#10;Description automatically generated">
            <a:extLst>
              <a:ext uri="{FF2B5EF4-FFF2-40B4-BE49-F238E27FC236}">
                <a16:creationId xmlns:a16="http://schemas.microsoft.com/office/drawing/2014/main" id="{FB90FD6F-A107-41AE-910D-EF0352EB228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3500" b="23500"/>
          <a:stretch>
            <a:fillRect/>
          </a:stretch>
        </p:blipFill>
        <p:spPr>
          <a:xfrm>
            <a:off x="0" y="0"/>
            <a:ext cx="9143997" cy="6858000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33E449-B598-496F-A48B-941D823E4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" y="1"/>
            <a:ext cx="9144000" cy="6857999"/>
          </a:xfrm>
          <a:prstGeom prst="rect">
            <a:avLst/>
          </a:prstGeom>
        </p:spPr>
      </p:pic>
      <p:sp>
        <p:nvSpPr>
          <p:cNvPr id="13" name="Titel 2">
            <a:extLst>
              <a:ext uri="{FF2B5EF4-FFF2-40B4-BE49-F238E27FC236}">
                <a16:creationId xmlns:a16="http://schemas.microsoft.com/office/drawing/2014/main" id="{F749FFF8-F66D-48A0-8964-F23315CF42A2}"/>
              </a:ext>
            </a:extLst>
          </p:cNvPr>
          <p:cNvSpPr txBox="1">
            <a:spLocks/>
          </p:cNvSpPr>
          <p:nvPr/>
        </p:nvSpPr>
        <p:spPr>
          <a:xfrm>
            <a:off x="119070" y="0"/>
            <a:ext cx="5567355" cy="684212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000" b="1" kern="1200" cap="all" spc="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dirty="0"/>
              <a:t>Maris </a:t>
            </a:r>
            <a:r>
              <a:rPr lang="de-DE" dirty="0" err="1"/>
              <a:t>black</a:t>
            </a:r>
            <a:r>
              <a:rPr lang="de-DE" dirty="0"/>
              <a:t> Collection </a:t>
            </a:r>
          </a:p>
          <a:p>
            <a:pPr>
              <a:lnSpc>
                <a:spcPct val="100000"/>
              </a:lnSpc>
            </a:pPr>
            <a:r>
              <a:rPr lang="de-DE" dirty="0" err="1"/>
              <a:t>Red</a:t>
            </a:r>
            <a:r>
              <a:rPr lang="de-DE" dirty="0"/>
              <a:t> DOT Winner 2022</a:t>
            </a:r>
          </a:p>
        </p:txBody>
      </p:sp>
      <p:pic>
        <p:nvPicPr>
          <p:cNvPr id="14" name="Grafik 4">
            <a:extLst>
              <a:ext uri="{FF2B5EF4-FFF2-40B4-BE49-F238E27FC236}">
                <a16:creationId xmlns:a16="http://schemas.microsoft.com/office/drawing/2014/main" id="{094240AE-26D7-4999-9CAF-C379553025A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972" y="0"/>
            <a:ext cx="1089025" cy="59418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7E5CECE-4DE3-44A5-81F7-9E1529076B62}"/>
              </a:ext>
            </a:extLst>
          </p:cNvPr>
          <p:cNvSpPr txBox="1"/>
          <p:nvPr/>
        </p:nvSpPr>
        <p:spPr>
          <a:xfrm>
            <a:off x="119070" y="6084411"/>
            <a:ext cx="526547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600" b="1" spc="40" dirty="0">
                <a:solidFill>
                  <a:schemeClr val="bg1"/>
                </a:solidFill>
              </a:rPr>
              <a:t>Alles, vom Ventil, Überlauf bis zum Drehknopf, ist durchgängig farblich abgestimmt.</a:t>
            </a:r>
            <a:endParaRPr lang="de-DE" sz="1600" b="1" spc="4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720947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977681-569B-4B95-BA8C-01762D7F87C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9"/>
          </p:nvPr>
        </p:nvSpPr>
        <p:spPr>
          <a:xfrm>
            <a:off x="1176345" y="2173526"/>
            <a:ext cx="6800836" cy="1846659"/>
          </a:xfrm>
        </p:spPr>
        <p:txBody>
          <a:bodyPr numCol="1"/>
          <a:lstStyle/>
          <a:p>
            <a:pPr algn="ctr"/>
            <a:r>
              <a:rPr lang="de-DE" altLang="de-DE" sz="6000" dirty="0"/>
              <a:t>Black trifft </a:t>
            </a:r>
          </a:p>
          <a:p>
            <a:pPr algn="ctr"/>
            <a:r>
              <a:rPr lang="de-DE" altLang="de-DE" sz="6000" dirty="0" err="1"/>
              <a:t>nachhaltigkeit</a:t>
            </a:r>
            <a:endParaRPr lang="de-DE" altLang="de-DE" sz="6000" dirty="0"/>
          </a:p>
        </p:txBody>
      </p:sp>
    </p:spTree>
    <p:extLst>
      <p:ext uri="{BB962C8B-B14F-4D97-AF65-F5344CB8AC3E}">
        <p14:creationId xmlns:p14="http://schemas.microsoft.com/office/powerpoint/2010/main" val="356446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7E5999B-230E-44B9-8FF6-39014DA42206}"/>
              </a:ext>
            </a:extLst>
          </p:cNvPr>
          <p:cNvSpPr/>
          <p:nvPr/>
        </p:nvSpPr>
        <p:spPr>
          <a:xfrm>
            <a:off x="-3831771" y="0"/>
            <a:ext cx="171703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picture containing tree, park, wooded&#10;&#10;Description automatically generated">
            <a:extLst>
              <a:ext uri="{FF2B5EF4-FFF2-40B4-BE49-F238E27FC236}">
                <a16:creationId xmlns:a16="http://schemas.microsoft.com/office/drawing/2014/main" id="{CDE84214-2531-42C9-A67F-40B713203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049" y="-1380125"/>
            <a:ext cx="9744954" cy="9113426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A30D57DF-48D0-3033-FEA6-980B21E62D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4207" y="5861686"/>
            <a:ext cx="1777368" cy="5676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E995F233-1106-8534-B635-381A659FE2C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01260" y="5861693"/>
            <a:ext cx="4210309" cy="56768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75118E0-5E5B-4507-8AF1-EEEA5BB62E3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28DF7CA8-A047-4B9C-A4B1-CEABC5DD885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03199" y="158218"/>
            <a:ext cx="8669809" cy="923330"/>
          </a:xfrm>
        </p:spPr>
        <p:txBody>
          <a:bodyPr/>
          <a:lstStyle/>
          <a:p>
            <a:r>
              <a:rPr lang="de-DE" sz="3000" dirty="0"/>
              <a:t>Neue </a:t>
            </a:r>
            <a:r>
              <a:rPr lang="de-DE" sz="3000" dirty="0" err="1"/>
              <a:t>Active</a:t>
            </a:r>
            <a:endParaRPr lang="de-DE" sz="3000" dirty="0"/>
          </a:p>
          <a:p>
            <a:r>
              <a:rPr lang="de-DE" sz="3000" dirty="0"/>
              <a:t>Einzigartiges design, innen und </a:t>
            </a:r>
            <a:r>
              <a:rPr lang="de-DE" sz="3000" dirty="0" err="1"/>
              <a:t>aussen</a:t>
            </a:r>
            <a:endParaRPr lang="de-DE" sz="3000" dirty="0"/>
          </a:p>
        </p:txBody>
      </p:sp>
    </p:spTree>
    <p:extLst>
      <p:ext uri="{BB962C8B-B14F-4D97-AF65-F5344CB8AC3E}">
        <p14:creationId xmlns:p14="http://schemas.microsoft.com/office/powerpoint/2010/main" val="4078759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E7E5CECE-4DE3-44A5-81F7-9E1529076B62}"/>
              </a:ext>
            </a:extLst>
          </p:cNvPr>
          <p:cNvSpPr txBox="1"/>
          <p:nvPr/>
        </p:nvSpPr>
        <p:spPr>
          <a:xfrm>
            <a:off x="3398483" y="207169"/>
            <a:ext cx="5417004" cy="975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600"/>
              </a:lnSpc>
              <a:spcBef>
                <a:spcPct val="0"/>
              </a:spcBef>
            </a:pPr>
            <a:r>
              <a:rPr lang="de-CH" sz="2000" b="1" cap="all" spc="60" dirty="0">
                <a:latin typeface="+mj-lt"/>
                <a:ea typeface="+mj-ea"/>
                <a:cs typeface="+mj-cs"/>
              </a:rPr>
              <a:t>UNSERE ACTIVE ARMATUREN BIETEN DAS BESTE AUS ZWEI WELTEN - DESIGN UND NACHHALTIGKEIT. </a:t>
            </a:r>
            <a:endParaRPr lang="de-DE" sz="2000" b="1" cap="all" spc="60" dirty="0">
              <a:latin typeface="+mj-lt"/>
              <a:ea typeface="+mj-ea"/>
              <a:cs typeface="+mj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1AA0A49-C9A4-4BD9-9EC4-0D119E850D08}"/>
              </a:ext>
            </a:extLst>
          </p:cNvPr>
          <p:cNvGrpSpPr/>
          <p:nvPr/>
        </p:nvGrpSpPr>
        <p:grpSpPr>
          <a:xfrm>
            <a:off x="3084739" y="1343632"/>
            <a:ext cx="3153555" cy="4714268"/>
            <a:chOff x="3313339" y="1343632"/>
            <a:chExt cx="3153555" cy="4714268"/>
          </a:xfrm>
        </p:grpSpPr>
        <p:pic>
          <p:nvPicPr>
            <p:cNvPr id="6" name="Picture 5" descr="A close-up of a faucet&#10;&#10;Description automatically generated with medium confidence">
              <a:extLst>
                <a:ext uri="{FF2B5EF4-FFF2-40B4-BE49-F238E27FC236}">
                  <a16:creationId xmlns:a16="http://schemas.microsoft.com/office/drawing/2014/main" id="{380F3CF7-85F2-4200-BD9D-BC455EF8C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13339" y="1343632"/>
              <a:ext cx="2757786" cy="2757786"/>
            </a:xfrm>
            <a:prstGeom prst="rect">
              <a:avLst/>
            </a:prstGeom>
          </p:spPr>
        </p:pic>
        <p:pic>
          <p:nvPicPr>
            <p:cNvPr id="3" name="Picture 2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A39AA86E-7DB0-40DB-AB65-C6D57D098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45278" y="3883702"/>
              <a:ext cx="1455599" cy="1883457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3CE96CF-9C9F-461F-ACCA-5DA6CA5BE41B}"/>
                </a:ext>
              </a:extLst>
            </p:cNvPr>
            <p:cNvSpPr/>
            <p:nvPr/>
          </p:nvSpPr>
          <p:spPr>
            <a:xfrm>
              <a:off x="5324655" y="2433667"/>
              <a:ext cx="360000" cy="360000"/>
            </a:xfrm>
            <a:prstGeom prst="ellipse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41F7A91-ED16-47C0-84F3-63D1C06CDC74}"/>
                </a:ext>
              </a:extLst>
            </p:cNvPr>
            <p:cNvSpPr/>
            <p:nvPr/>
          </p:nvSpPr>
          <p:spPr>
            <a:xfrm>
              <a:off x="4148494" y="3741418"/>
              <a:ext cx="2318400" cy="2316482"/>
            </a:xfrm>
            <a:prstGeom prst="ellipse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A55919B-76A0-495C-B7FB-9B92B8D2C08F}"/>
                </a:ext>
              </a:extLst>
            </p:cNvPr>
            <p:cNvCxnSpPr>
              <a:cxnSpLocks/>
              <a:stCxn id="7" idx="2"/>
            </p:cNvCxnSpPr>
            <p:nvPr/>
          </p:nvCxnSpPr>
          <p:spPr>
            <a:xfrm flipH="1">
              <a:off x="4400550" y="2613667"/>
              <a:ext cx="924105" cy="1561458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4833442-E208-4C0A-95F7-716B57795421}"/>
                </a:ext>
              </a:extLst>
            </p:cNvPr>
            <p:cNvCxnSpPr>
              <a:cxnSpLocks/>
              <a:stCxn id="7" idx="6"/>
            </p:cNvCxnSpPr>
            <p:nvPr/>
          </p:nvCxnSpPr>
          <p:spPr>
            <a:xfrm>
              <a:off x="5684655" y="2613667"/>
              <a:ext cx="616222" cy="1691633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1C2C587-D5F9-4A58-913A-F8C00CDB90B3}"/>
              </a:ext>
            </a:extLst>
          </p:cNvPr>
          <p:cNvSpPr txBox="1"/>
          <p:nvPr/>
        </p:nvSpPr>
        <p:spPr>
          <a:xfrm>
            <a:off x="5976938" y="1643601"/>
            <a:ext cx="328129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600" b="1" spc="40" dirty="0"/>
              <a:t>ECO-Wassersparkartusche verbraucht 50% weniger Wasser </a:t>
            </a:r>
          </a:p>
          <a:p>
            <a:endParaRPr lang="de-CH" sz="1600" b="1" spc="40" dirty="0"/>
          </a:p>
          <a:p>
            <a:r>
              <a:rPr lang="de-CH" sz="1600" spc="40" dirty="0"/>
              <a:t>Dank einer Volumenschwelle rastet der Bedienhebel bei einem geringen Wasserdurchlauf leicht ein. </a:t>
            </a:r>
            <a:endParaRPr lang="en-GB" sz="1600" spc="40" dirty="0"/>
          </a:p>
        </p:txBody>
      </p:sp>
      <p:pic>
        <p:nvPicPr>
          <p:cNvPr id="5" name="Picture Placeholder 4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8852B1A9-4CF0-44C9-8863-F118CEAAA88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/>
          <a:srcRect l="22780" t="6214" r="40985" b="6214"/>
          <a:stretch/>
        </p:blipFill>
        <p:spPr>
          <a:xfrm>
            <a:off x="0" y="0"/>
            <a:ext cx="3313339" cy="6858000"/>
          </a:xfrm>
        </p:spPr>
      </p:pic>
    </p:spTree>
    <p:extLst>
      <p:ext uri="{BB962C8B-B14F-4D97-AF65-F5344CB8AC3E}">
        <p14:creationId xmlns:p14="http://schemas.microsoft.com/office/powerpoint/2010/main" val="2408870096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Franke_Template_2015">
  <a:themeElements>
    <a:clrScheme name="Franke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DC281E"/>
      </a:accent1>
      <a:accent2>
        <a:srgbClr val="B7B7B7"/>
      </a:accent2>
      <a:accent3>
        <a:srgbClr val="666666"/>
      </a:accent3>
      <a:accent4>
        <a:srgbClr val="333333"/>
      </a:accent4>
      <a:accent5>
        <a:srgbClr val="6B8A26"/>
      </a:accent5>
      <a:accent6>
        <a:srgbClr val="52AD8F"/>
      </a:accent6>
      <a:hlink>
        <a:srgbClr val="B4E640"/>
      </a:hlink>
      <a:folHlink>
        <a:srgbClr val="94E6C8"/>
      </a:folHlink>
    </a:clrScheme>
    <a:fontScheme name="Frank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>
          <a:defRPr sz="1600" spc="40" baseline="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Franke.potx" id="{6CBEF4F9-5807-4D7A-8121-D3AAE3F2C595}" vid="{2A350F40-DE1A-44B9-ABF7-F586ECC109A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Franke_Template_2015</Template>
  <TotalTime>0</TotalTime>
  <Words>258</Words>
  <Application>Microsoft Office PowerPoint</Application>
  <PresentationFormat>On-screen Show (4:3)</PresentationFormat>
  <Paragraphs>54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Brain Flower</vt:lpstr>
      <vt:lpstr>Calibri</vt:lpstr>
      <vt:lpstr>Wingdings</vt:lpstr>
      <vt:lpstr>Franke_Template_2015</vt:lpstr>
      <vt:lpstr>Franke Küchentechnik AG:  Neuheiten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Danke für Ihre Aufmerksamkeit</vt:lpstr>
    </vt:vector>
  </TitlesOfParts>
  <Company>Franke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Franke Küchentechnik AG:  Neuheiten 2017</dc:title>
  <dc:creator>Philippe Thulliez</dc:creator>
  <cp:lastModifiedBy>Marta Botey</cp:lastModifiedBy>
  <cp:revision>107</cp:revision>
  <cp:lastPrinted>2014-12-17T13:02:32Z</cp:lastPrinted>
  <dcterms:created xsi:type="dcterms:W3CDTF">2017-01-30T07:08:19Z</dcterms:created>
  <dcterms:modified xsi:type="dcterms:W3CDTF">2022-05-06T15:07:35Z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f4da2c4-5ed6-4de0-89ae-4f857111e79a_Enabled">
    <vt:lpwstr>true</vt:lpwstr>
  </property>
  <property fmtid="{D5CDD505-2E9C-101B-9397-08002B2CF9AE}" pid="3" name="MSIP_Label_9f4da2c4-5ed6-4de0-89ae-4f857111e79a_SetDate">
    <vt:lpwstr>2022-05-05T15:34:23Z</vt:lpwstr>
  </property>
  <property fmtid="{D5CDD505-2E9C-101B-9397-08002B2CF9AE}" pid="4" name="MSIP_Label_9f4da2c4-5ed6-4de0-89ae-4f857111e79a_Method">
    <vt:lpwstr>Standard</vt:lpwstr>
  </property>
  <property fmtid="{D5CDD505-2E9C-101B-9397-08002B2CF9AE}" pid="5" name="MSIP_Label_9f4da2c4-5ed6-4de0-89ae-4f857111e79a_Name">
    <vt:lpwstr>General (not marked)</vt:lpwstr>
  </property>
  <property fmtid="{D5CDD505-2E9C-101B-9397-08002B2CF9AE}" pid="6" name="MSIP_Label_9f4da2c4-5ed6-4de0-89ae-4f857111e79a_SiteId">
    <vt:lpwstr>bc3bbf01-f531-46bd-a22e-129fe76c0345</vt:lpwstr>
  </property>
  <property fmtid="{D5CDD505-2E9C-101B-9397-08002B2CF9AE}" pid="7" name="MSIP_Label_9f4da2c4-5ed6-4de0-89ae-4f857111e79a_ActionId">
    <vt:lpwstr>342b7c97-ff9f-4428-9a83-a66c4d1e5b97</vt:lpwstr>
  </property>
  <property fmtid="{D5CDD505-2E9C-101B-9397-08002B2CF9AE}" pid="8" name="MSIP_Label_9f4da2c4-5ed6-4de0-89ae-4f857111e79a_ContentBits">
    <vt:lpwstr>0</vt:lpwstr>
  </property>
</Properties>
</file>