
<file path=[Content_Types].xml><?xml version="1.0" encoding="utf-8"?>
<Types xmlns="http://schemas.openxmlformats.org/package/2006/content-types">
  <Default Extension="aac" ContentType="audio/aac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  <p:sldMasterId id="2147483708" r:id="rId3"/>
  </p:sldMasterIdLst>
  <p:notesMasterIdLst>
    <p:notesMasterId r:id="rId17"/>
  </p:notesMasterIdLst>
  <p:sldIdLst>
    <p:sldId id="304" r:id="rId4"/>
    <p:sldId id="265" r:id="rId5"/>
    <p:sldId id="831" r:id="rId6"/>
    <p:sldId id="832" r:id="rId7"/>
    <p:sldId id="833" r:id="rId8"/>
    <p:sldId id="834" r:id="rId9"/>
    <p:sldId id="823" r:id="rId10"/>
    <p:sldId id="826" r:id="rId11"/>
    <p:sldId id="828" r:id="rId12"/>
    <p:sldId id="827" r:id="rId13"/>
    <p:sldId id="829" r:id="rId14"/>
    <p:sldId id="836" r:id="rId15"/>
    <p:sldId id="302" r:id="rId16"/>
  </p:sldIdLst>
  <p:sldSz cx="12192000" cy="6858000"/>
  <p:notesSz cx="6797675" cy="9928225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R Frutiger Roman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F26B43"/>
          </p15:clr>
        </p15:guide>
        <p15:guide id="2" pos="3840" userDrawn="1">
          <p15:clr>
            <a:srgbClr val="A4A3A4"/>
          </p15:clr>
        </p15:guide>
        <p15:guide id="3" pos="7061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orient="horz" pos="1139" userDrawn="1">
          <p15:clr>
            <a:srgbClr val="FDE53C"/>
          </p15:clr>
        </p15:guide>
        <p15:guide id="7" pos="960" userDrawn="1">
          <p15:clr>
            <a:srgbClr val="F26B43"/>
          </p15:clr>
        </p15:guide>
        <p15:guide id="8" pos="5609" userDrawn="1">
          <p15:clr>
            <a:srgbClr val="547EBF"/>
          </p15:clr>
        </p15:guide>
        <p15:guide id="9" pos="5473" userDrawn="1">
          <p15:clr>
            <a:srgbClr val="547EBF"/>
          </p15:clr>
        </p15:guide>
        <p15:guide id="10" orient="horz" pos="23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606"/>
    <a:srgbClr val="151D21"/>
    <a:srgbClr val="141F27"/>
    <a:srgbClr val="101010"/>
    <a:srgbClr val="2E2F31"/>
    <a:srgbClr val="0E0E0E"/>
    <a:srgbClr val="DDDDDC"/>
    <a:srgbClr val="252525"/>
    <a:srgbClr val="2F3032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0079" autoAdjust="0"/>
  </p:normalViewPr>
  <p:slideViewPr>
    <p:cSldViewPr snapToGrid="0">
      <p:cViewPr varScale="1">
        <p:scale>
          <a:sx n="76" d="100"/>
          <a:sy n="76" d="100"/>
        </p:scale>
        <p:origin x="882" y="96"/>
      </p:cViewPr>
      <p:guideLst>
        <p:guide orient="horz"/>
        <p:guide pos="3840"/>
        <p:guide pos="7061"/>
        <p:guide orient="horz" pos="3952"/>
        <p:guide orient="horz" pos="1139"/>
        <p:guide pos="960"/>
        <p:guide pos="5609"/>
        <p:guide pos="5473"/>
        <p:guide orient="horz" pos="23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4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71603-87BC-422C-9251-84C3D11D26F0}" type="datetimeFigureOut">
              <a:rPr lang="de-DE" smtClean="0"/>
              <a:t>06.05.2022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764B9-522C-4466-8A6D-5416F8BFF1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64B9-522C-4466-8A6D-5416F8BFF1C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84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900" dirty="0">
                <a:latin typeface="Frutiger LT Com 55 Roman" panose="020B0503030504020204" pitchFamily="34" charset="0"/>
              </a:rPr>
              <a:t>Garmethoden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Heissluft von 30–230 °C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Feuchtigkeit einstellbar im Bereich</a:t>
            </a:r>
            <a:br>
              <a:rPr lang="de-CH" sz="900" dirty="0">
                <a:latin typeface="Frutiger LT Com 55 Roman" panose="020B0503030504020204" pitchFamily="34" charset="0"/>
              </a:rPr>
            </a:br>
            <a:r>
              <a:rPr lang="de-CH" sz="900" dirty="0">
                <a:latin typeface="Frutiger LT Com 55 Roman" panose="020B0503030504020204" pitchFamily="34" charset="0"/>
              </a:rPr>
              <a:t>von 100 % / 80 % / 60 % / 40 % / 20 %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Entfeuchtung einstellbar im Bereich</a:t>
            </a:r>
            <a:br>
              <a:rPr lang="de-CH" sz="900" dirty="0">
                <a:latin typeface="Frutiger LT Com 55 Roman" panose="020B0503030504020204" pitchFamily="34" charset="0"/>
              </a:rPr>
            </a:br>
            <a:r>
              <a:rPr lang="de-CH" sz="900" dirty="0">
                <a:latin typeface="Frutiger LT Com 55 Roman" panose="020B0503030504020204" pitchFamily="34" charset="0"/>
              </a:rPr>
              <a:t>von –20 % / –40 % / –60 % / –80 % / –100 %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Braten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Backen inkl. Dampfstoss und einstellbarer Wassermengen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Überbacken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Schmoren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Dämpfen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Dünsten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Kochen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Simmern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Sous-Vide-Garen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Niedertemperaturgaren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Auftauen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900" dirty="0">
                <a:latin typeface="Frutiger LT Com 55 Roman" panose="020B0503030504020204" pitchFamily="34" charset="0"/>
              </a:rPr>
              <a:t>Regenerieren (Aufwärmen)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64B9-522C-4466-8A6D-5416F8BFF1C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53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64B9-522C-4466-8A6D-5416F8BFF1C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58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64B9-522C-4466-8A6D-5416F8BFF1C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34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950E-B90E-402A-B0F3-6ABAB7DBF9C7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12" descr="Inox Fläche_PP">
            <a:extLst>
              <a:ext uri="{FF2B5EF4-FFF2-40B4-BE49-F238E27FC236}">
                <a16:creationId xmlns:a16="http://schemas.microsoft.com/office/drawing/2014/main" id="{0BA5EC69-5B41-410B-9152-0D606958B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uter Logo_SWSW">
            <a:extLst>
              <a:ext uri="{FF2B5EF4-FFF2-40B4-BE49-F238E27FC236}">
                <a16:creationId xmlns:a16="http://schemas.microsoft.com/office/drawing/2014/main" id="{0F6E754F-9330-420C-8D1B-11069A4C0A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623" r="352" b="2283"/>
          <a:stretch>
            <a:fillRect/>
          </a:stretch>
        </p:blipFill>
        <p:spPr bwMode="auto">
          <a:xfrm>
            <a:off x="10027630" y="135171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89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2000" cy="1066800"/>
            <a:chOff x="0" y="0"/>
            <a:chExt cx="12192000" cy="1066800"/>
          </a:xfrm>
        </p:grpSpPr>
        <p:pic>
          <p:nvPicPr>
            <p:cNvPr id="8" name="Picture 12" descr="Inox Fläche_PP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Suter Logo_SWSW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" t="623" r="352" b="2283"/>
            <a:stretch>
              <a:fillRect/>
            </a:stretch>
          </p:blipFill>
          <p:spPr bwMode="auto">
            <a:xfrm>
              <a:off x="10497670" y="161925"/>
              <a:ext cx="13335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Tropfen_PP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677" y="161925"/>
              <a:ext cx="23161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B0B75-B770-403A-9CEC-C340FF36B697}" type="datetime1">
              <a:rPr lang="de-DE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91D2E-4C62-4DB2-8C5C-6FEC1AEF2CA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0893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98128-3EEF-4554-A580-1430484BB744}" type="datetime1">
              <a:rPr lang="de-DE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2616-E500-4CE2-B075-50B076D1564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3545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28F5-84AA-4C0D-B232-5C291B0F481A}" type="datetime1">
              <a:rPr lang="de-DE" smtClean="0"/>
              <a:t>06.05.2022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D2421-6994-44CF-877C-ADF1B0E6DD4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62865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F11F-D95B-431C-8FBF-4A95A1F6D45A}" type="datetime1">
              <a:rPr lang="de-DE" smtClean="0"/>
              <a:t>06.05.2022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2775-4B76-409F-BB8F-A35678EF0F5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24791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F4751-28D6-4893-A2C3-964107E42B59}" type="datetime1">
              <a:rPr lang="de-DE" smtClean="0"/>
              <a:t>06.05.2022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BC93F-CEF1-4B68-9939-6CD6FF9E69F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85238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72F04-48A2-4B90-88CD-FD53394A175E}" type="datetime1">
              <a:rPr lang="de-DE" smtClean="0"/>
              <a:t>06.05.2022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FBE1-CC79-442A-9010-45E5AC4ACBD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1902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A460-E9B4-4C83-8D9F-18E530CE4B18}" type="datetime1">
              <a:rPr lang="de-DE" smtClean="0"/>
              <a:t>06.05.2022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DC6F-867A-4EA6-B9CD-9A558966F6E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662802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51CF-8B59-44B0-93C8-64A65C2AD42C}" type="datetime1">
              <a:rPr lang="de-DE" smtClean="0"/>
              <a:t>06.05.2022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FDA9-D81F-44B6-863D-86E10ADCB22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23492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D67C-44DA-4505-B11D-156B1E5869B3}" type="datetime1">
              <a:rPr lang="de-DE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53C3-EE9A-46D5-8689-1CE35AD5173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705694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C13A-C44E-469D-8E55-9C3757C20BF0}" type="datetime1">
              <a:rPr lang="de-DE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2FCE4-85F2-4D64-A25D-14848441A81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9239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2000" cy="1066800"/>
            <a:chOff x="0" y="0"/>
            <a:chExt cx="12192000" cy="1066800"/>
          </a:xfrm>
        </p:grpSpPr>
        <p:pic>
          <p:nvPicPr>
            <p:cNvPr id="9" name="Picture 14" descr="Suter Logo_SWSW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" t="623" r="352" b="2283"/>
            <a:stretch>
              <a:fillRect/>
            </a:stretch>
          </p:blipFill>
          <p:spPr bwMode="auto">
            <a:xfrm>
              <a:off x="10497670" y="161925"/>
              <a:ext cx="13335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Inox Fläche_PP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Tropfen_PP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677" y="161925"/>
              <a:ext cx="23161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FEBF1E-AC04-40A9-B294-A62A4BAA5D1A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457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Inox Fläche_P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utiger LT Com 55 Roman" panose="020B0503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utiger LT Com 55 Roman" panose="020B0503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462F-9A4D-4E1C-97BF-9EFC80C2B248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Picture 7" descr="Suter Logo">
            <a:extLst>
              <a:ext uri="{FF2B5EF4-FFF2-40B4-BE49-F238E27FC236}">
                <a16:creationId xmlns:a16="http://schemas.microsoft.com/office/drawing/2014/main" id="{94532F64-B957-4E72-9B60-5AF0296D79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1221" r="688" b="2440"/>
          <a:stretch>
            <a:fillRect/>
          </a:stretch>
        </p:blipFill>
        <p:spPr bwMode="auto">
          <a:xfrm>
            <a:off x="9310687" y="184944"/>
            <a:ext cx="1357313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4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Inox Fläche_PP"/>
          <p:cNvPicPr>
            <a:picLocks noChangeAspect="1" noChangeArrowheads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"/>
            <a:ext cx="6505107" cy="1066800"/>
          </a:xfrm>
        </p:spPr>
        <p:txBody>
          <a:bodyPr>
            <a:noAutofit/>
          </a:bodyPr>
          <a:lstStyle>
            <a:lvl1pPr>
              <a:defRPr sz="4200">
                <a:latin typeface="Frutiger LT Com 55 Roman" panose="020B0503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utiger LT Com 55 Roman" panose="020B0503030504020204" pitchFamily="34" charset="0"/>
              </a:defRPr>
            </a:lvl1pPr>
            <a:lvl2pPr>
              <a:defRPr>
                <a:latin typeface="Frutiger LT Com 55 Roman" panose="020B0503030504020204" pitchFamily="34" charset="0"/>
              </a:defRPr>
            </a:lvl2pPr>
            <a:lvl3pPr>
              <a:defRPr>
                <a:latin typeface="Frutiger LT Com 55 Roman" panose="020B0503030504020204" pitchFamily="34" charset="0"/>
              </a:defRPr>
            </a:lvl3pPr>
            <a:lvl4pPr>
              <a:defRPr>
                <a:latin typeface="Frutiger LT Com 55 Roman" panose="020B0503030504020204" pitchFamily="34" charset="0"/>
              </a:defRPr>
            </a:lvl4pPr>
            <a:lvl5pPr>
              <a:defRPr>
                <a:latin typeface="Frutiger LT Com 55 Roman" panose="020B0503030504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9B39-DAF9-4526-8B6A-30AE36C19B84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Picture 13" descr="Tropfen_PP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07" y="135171"/>
            <a:ext cx="231616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Suter Logo">
            <a:extLst>
              <a:ext uri="{FF2B5EF4-FFF2-40B4-BE49-F238E27FC236}">
                <a16:creationId xmlns:a16="http://schemas.microsoft.com/office/drawing/2014/main" id="{9F7057D9-233F-43AB-9648-C93E27CFA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1221" r="688" b="2440"/>
          <a:stretch>
            <a:fillRect/>
          </a:stretch>
        </p:blipFill>
        <p:spPr bwMode="auto">
          <a:xfrm>
            <a:off x="9996487" y="157162"/>
            <a:ext cx="1357313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5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CDAC-940D-412E-B571-CB3558C0B291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12" descr="Inox Fläche_PP">
            <a:extLst>
              <a:ext uri="{FF2B5EF4-FFF2-40B4-BE49-F238E27FC236}">
                <a16:creationId xmlns:a16="http://schemas.microsoft.com/office/drawing/2014/main" id="{5827BF09-B5A4-40D2-A911-D53BEB6567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uter Logo_SWSW">
            <a:extLst>
              <a:ext uri="{FF2B5EF4-FFF2-40B4-BE49-F238E27FC236}">
                <a16:creationId xmlns:a16="http://schemas.microsoft.com/office/drawing/2014/main" id="{0ABE98F2-44C4-45E0-9F60-FE2D68404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623" r="352" b="2283"/>
          <a:stretch>
            <a:fillRect/>
          </a:stretch>
        </p:blipFill>
        <p:spPr bwMode="auto">
          <a:xfrm>
            <a:off x="10027630" y="135171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70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Inox Fläche_PP">
            <a:extLst>
              <a:ext uri="{FF2B5EF4-FFF2-40B4-BE49-F238E27FC236}">
                <a16:creationId xmlns:a16="http://schemas.microsoft.com/office/drawing/2014/main" id="{5F16988B-303A-4C55-AAE2-9221BCDEA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353553"/>
            <a:ext cx="5181600" cy="482341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353553"/>
            <a:ext cx="5181600" cy="482341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8B1C-85A2-442C-A407-491E91DE9B82}" type="datetime1">
              <a:rPr lang="de-DE" smtClean="0"/>
              <a:t>06.05.2022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Picture 14" descr="Suter Logo_SWSW">
            <a:extLst>
              <a:ext uri="{FF2B5EF4-FFF2-40B4-BE49-F238E27FC236}">
                <a16:creationId xmlns:a16="http://schemas.microsoft.com/office/drawing/2014/main" id="{0D55D9EA-46FD-4891-A2DD-A7DD5B3BEB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623" r="352" b="2283"/>
          <a:stretch>
            <a:fillRect/>
          </a:stretch>
        </p:blipFill>
        <p:spPr bwMode="auto">
          <a:xfrm>
            <a:off x="10027630" y="135171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A0DDD41-7CA6-4371-A3C1-66C9D6DF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6505107" cy="1066800"/>
          </a:xfrm>
        </p:spPr>
        <p:txBody>
          <a:bodyPr>
            <a:noAutofit/>
          </a:bodyPr>
          <a:lstStyle>
            <a:lvl1pPr>
              <a:defRPr sz="4200">
                <a:latin typeface="Frutiger LT Com 55 Roman" panose="020B0503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55693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Inox Fläche_PP">
            <a:extLst>
              <a:ext uri="{FF2B5EF4-FFF2-40B4-BE49-F238E27FC236}">
                <a16:creationId xmlns:a16="http://schemas.microsoft.com/office/drawing/2014/main" id="{B8B07A9F-A480-4746-B687-9FC323645D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uter Logo_SWSW">
            <a:extLst>
              <a:ext uri="{FF2B5EF4-FFF2-40B4-BE49-F238E27FC236}">
                <a16:creationId xmlns:a16="http://schemas.microsoft.com/office/drawing/2014/main" id="{0289DDA5-C802-495B-9E1C-9CA1B9302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623" r="352" b="2283"/>
          <a:stretch>
            <a:fillRect/>
          </a:stretch>
        </p:blipFill>
        <p:spPr bwMode="auto">
          <a:xfrm>
            <a:off x="10027630" y="135171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186489"/>
            <a:ext cx="10515600" cy="78205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5530" y="129615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5530" y="2120065"/>
            <a:ext cx="5157787" cy="39197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7942" y="129615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7942" y="2120065"/>
            <a:ext cx="5183188" cy="39197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32CE2-189C-4784-9467-A8DE18A17C2E}" type="datetime1">
              <a:rPr lang="de-DE" smtClean="0"/>
              <a:t>06.05.2022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370800-7960-4013-8BDB-F8AEE6C0FFD7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83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120AC9-93C6-4FA5-88E2-2D5F2E4E3D6C}" type="datetime1">
              <a:rPr lang="de-DE" smtClean="0"/>
              <a:t>06.05.2022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83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4525A-BD87-4FDB-A61F-F9F8957FB765}" type="datetime1">
              <a:rPr lang="de-DE" smtClean="0"/>
              <a:t>06.05.2022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40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7538FD-2912-4C7D-AE0A-FD3215ADF79A}" type="datetime1">
              <a:rPr lang="de-DE" smtClean="0"/>
              <a:t>06.05.2022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36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5C0CD-284C-4734-A601-E1C98275F560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10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3B9110-8DB7-432D-947C-D8049B210029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9422-EE03-41DE-BCFD-842F50D285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95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A887-0EF3-433C-A3BB-3AC079E2C24D}" type="datetime1">
              <a:rPr lang="de-DE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D916-4FAD-4F7C-86F3-F388792FA33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9360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nox Fläche_PP">
            <a:extLst>
              <a:ext uri="{FF2B5EF4-FFF2-40B4-BE49-F238E27FC236}">
                <a16:creationId xmlns:a16="http://schemas.microsoft.com/office/drawing/2014/main" id="{A2831CA1-5BF4-4046-BC9F-67D17CB365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uter Logo_SWSW">
            <a:extLst>
              <a:ext uri="{FF2B5EF4-FFF2-40B4-BE49-F238E27FC236}">
                <a16:creationId xmlns:a16="http://schemas.microsoft.com/office/drawing/2014/main" id="{6C6C78A2-896E-4B45-98B8-7D6ABB139F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623" r="352" b="2283"/>
          <a:stretch>
            <a:fillRect/>
          </a:stretch>
        </p:blipFill>
        <p:spPr bwMode="auto">
          <a:xfrm>
            <a:off x="10027630" y="135171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8128000" cy="10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  <a:endParaRPr lang="de-CH" alt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203233"/>
            <a:ext cx="10972800" cy="492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de-CH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  <a:cs typeface="+mn-cs"/>
              </a:defRPr>
            </a:lvl1pPr>
          </a:lstStyle>
          <a:p>
            <a:fld id="{F3E18253-B0D3-4495-882E-45CC8104E026}" type="datetime1">
              <a:rPr lang="de-DE" smtClean="0"/>
              <a:pPr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Frutiger LT Com 55 Roman" panose="020B0503030504020204" pitchFamily="34" charset="0"/>
              </a:defRPr>
            </a:lvl1pPr>
          </a:lstStyle>
          <a:p>
            <a:fld id="{4E699422-EE03-41DE-BCFD-842F50D2859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4" r:id="rId7"/>
    <p:sldLayoutId id="2147483695" r:id="rId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utiger LT Com 55 Roman" panose="020B0503030504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1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223963"/>
            <a:ext cx="10515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Formatvorlagen des Textmasters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pPr>
              <a:defRPr/>
            </a:pPr>
            <a:fld id="{44052EB2-DCE6-4366-9AED-9CED787C61C5}" type="datetime1">
              <a:rPr lang="de-DE" smtClean="0"/>
              <a:pPr>
                <a:defRPr/>
              </a:pPr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pPr>
              <a:defRPr/>
            </a:pPr>
            <a:fld id="{A6AC6691-4A27-4FE6-88BF-ECF13B278100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4558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Frutiger LT Com 55 Roman" panose="020B0503030504020204" pitchFamily="34" charset="0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228724"/>
            <a:ext cx="10515600" cy="494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fld id="{78B5F2B5-9171-4376-83F3-80B0BF2F2B97}" type="datetime1">
              <a:rPr lang="de-DE" smtClean="0"/>
              <a:pPr/>
              <a:t>06.05.2022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utiger LT Com 55 Roman" panose="020B0503030504020204" pitchFamily="34" charset="0"/>
              </a:defRPr>
            </a:lvl1pPr>
          </a:lstStyle>
          <a:p>
            <a:fld id="{4E699422-EE03-41DE-BCFD-842F50D2859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1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032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 LT Com 55 Roman" panose="020B0503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Com 55 Roman" panose="020B0503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jpe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C2262-B8D8-490F-9308-985921677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936" y="378986"/>
            <a:ext cx="9144000" cy="5572125"/>
          </a:xfrm>
          <a:noFill/>
        </p:spPr>
        <p:txBody>
          <a:bodyPr/>
          <a:lstStyle/>
          <a:p>
            <a:r>
              <a:rPr lang="de-DE" sz="4800" dirty="0">
                <a:solidFill>
                  <a:schemeClr val="bg1">
                    <a:lumMod val="95000"/>
                  </a:schemeClr>
                </a:solidFill>
              </a:rPr>
              <a:t>Herzlich Willkommen</a:t>
            </a:r>
            <a:br>
              <a:rPr lang="de-DE" sz="4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am</a:t>
            </a:r>
            <a:br>
              <a:rPr lang="de-DE" sz="32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4800" dirty="0">
                <a:solidFill>
                  <a:schemeClr val="bg1">
                    <a:lumMod val="95000"/>
                  </a:schemeClr>
                </a:solidFill>
              </a:rPr>
              <a:t>Tag der Küchen-Neuheiten </a:t>
            </a:r>
            <a:br>
              <a:rPr lang="de-DE" sz="48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48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32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44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44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4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3200" dirty="0">
                <a:solidFill>
                  <a:schemeClr val="bg1">
                    <a:lumMod val="95000"/>
                  </a:schemeClr>
                </a:solidFill>
              </a:rPr>
              <a:t>Marcel Stark, Leiter Markt Schweiz</a:t>
            </a:r>
            <a:br>
              <a:rPr lang="de-DE" sz="32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sz="1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1800" dirty="0">
                <a:solidFill>
                  <a:schemeClr val="bg1">
                    <a:lumMod val="95000"/>
                  </a:schemeClr>
                </a:solidFill>
              </a:rPr>
              <a:t>Safenwil,18.05.2022</a:t>
            </a:r>
            <a:endParaRPr lang="de-CH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8881FC-1CD3-4EF7-8FAF-AB5CF6F34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37" y="233622"/>
            <a:ext cx="1474198" cy="81862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404386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10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42D599-D701-46AD-839D-8305B0A4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187047" cy="1066800"/>
          </a:xfrm>
        </p:spPr>
        <p:txBody>
          <a:bodyPr/>
          <a:lstStyle/>
          <a:p>
            <a:r>
              <a:rPr lang="en-US" sz="3600" b="1" dirty="0"/>
              <a:t>Samsung</a:t>
            </a:r>
            <a:br>
              <a:rPr lang="en-US" dirty="0"/>
            </a:br>
            <a:r>
              <a:rPr lang="en-US" sz="2000" b="1" dirty="0"/>
              <a:t>Food Center / Side-by-Side</a:t>
            </a:r>
            <a:endParaRPr lang="de-CH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5F6A7F-99F5-447A-A83A-786AB24924ED}"/>
              </a:ext>
            </a:extLst>
          </p:cNvPr>
          <p:cNvSpPr txBox="1"/>
          <p:nvPr/>
        </p:nvSpPr>
        <p:spPr>
          <a:xfrm>
            <a:off x="5204312" y="1387004"/>
            <a:ext cx="6616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>
                <a:latin typeface="Frutiger LT Com 55 Roman" panose="020B0503030504020204" pitchFamily="34" charset="0"/>
              </a:rPr>
              <a:t>SBS200 French Door – Mehr Platz und Frische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F53A1F-855D-4FD8-BAC4-CEABA77320F3}"/>
              </a:ext>
            </a:extLst>
          </p:cNvPr>
          <p:cNvSpPr txBox="1"/>
          <p:nvPr/>
        </p:nvSpPr>
        <p:spPr>
          <a:xfrm>
            <a:off x="5637928" y="2242699"/>
            <a:ext cx="5749611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Space Max™ – mehr Stauraum  (647 Liter)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Beverage Showcase – Getränke stets griffbereit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Inkl. 1.4 L Wasserkrug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NoFrost</a:t>
            </a:r>
            <a:r>
              <a:rPr lang="de-CH" sz="1800" dirty="0">
                <a:latin typeface="Frutiger LT Com 55 Roman" panose="020B0503030504020204" pitchFamily="34" charset="0"/>
              </a:rPr>
              <a:t> – nie mehr abtauen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Triple Cooling – drei getrennte Kreisläufe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Flexible </a:t>
            </a:r>
            <a:r>
              <a:rPr lang="de-CH" sz="1800" dirty="0" err="1">
                <a:latin typeface="Frutiger LT Com 55 Roman" panose="020B0503030504020204" pitchFamily="34" charset="0"/>
              </a:rPr>
              <a:t>Kühlmodi</a:t>
            </a:r>
            <a:endParaRPr lang="de-CH" sz="18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Dualer Eisbereiter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Metal</a:t>
            </a:r>
            <a:r>
              <a:rPr lang="de-CH" sz="1800" dirty="0">
                <a:latin typeface="Frutiger LT Com 55 Roman" panose="020B0503030504020204" pitchFamily="34" charset="0"/>
              </a:rPr>
              <a:t> Cooling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</p:txBody>
      </p:sp>
      <p:pic>
        <p:nvPicPr>
          <p:cNvPr id="8" name="Grafik 7" descr="Ein Bild, das Text, drinnen, Kühlschrank, Küchengerät enthält.&#10;&#10;Automatisch generierte Beschreibung">
            <a:extLst>
              <a:ext uri="{FF2B5EF4-FFF2-40B4-BE49-F238E27FC236}">
                <a16:creationId xmlns:a16="http://schemas.microsoft.com/office/drawing/2014/main" id="{55BB7541-DE1A-48A3-BA2A-FC266EDD6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9043"/>
          <a:stretch/>
        </p:blipFill>
        <p:spPr>
          <a:xfrm>
            <a:off x="740780" y="1061355"/>
            <a:ext cx="4340506" cy="579664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9243E02-A619-42AE-919F-AC9FFD46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4" b="94366" l="9957" r="89827">
                        <a14:foregroundMark x1="29004" y1="15493" x2="29654" y2="86268"/>
                        <a14:foregroundMark x1="28788" y1="93310" x2="28788" y2="84155"/>
                        <a14:foregroundMark x1="58442" y1="82394" x2="56494" y2="49648"/>
                        <a14:foregroundMark x1="51515" y1="68662" x2="40909" y2="54577"/>
                        <a14:foregroundMark x1="51082" y1="83803" x2="50649" y2="46479"/>
                        <a14:foregroundMark x1="72944" y1="92606" x2="70563" y2="65141"/>
                        <a14:foregroundMark x1="70563" y1="65141" x2="71861" y2="56338"/>
                        <a14:foregroundMark x1="72944" y1="65493" x2="70996" y2="36268"/>
                        <a14:foregroundMark x1="72511" y1="42606" x2="71212" y2="8803"/>
                        <a14:foregroundMark x1="72511" y1="19014" x2="60823" y2="8099"/>
                        <a14:foregroundMark x1="60823" y1="8099" x2="33766" y2="9155"/>
                        <a14:foregroundMark x1="33766" y1="9155" x2="33333" y2="9155"/>
                        <a14:foregroundMark x1="73160" y1="15845" x2="72511" y2="6338"/>
                        <a14:foregroundMark x1="70563" y1="5634" x2="64286" y2="6338"/>
                        <a14:foregroundMark x1="63636" y1="7042" x2="57359" y2="8099"/>
                        <a14:foregroundMark x1="30087" y1="5986" x2="39177" y2="8099"/>
                        <a14:foregroundMark x1="36580" y1="6690" x2="41775" y2="7042"/>
                        <a14:foregroundMark x1="42857" y1="6338" x2="62121" y2="7042"/>
                        <a14:foregroundMark x1="28139" y1="54577" x2="28571" y2="34507"/>
                        <a14:foregroundMark x1="31602" y1="94366" x2="43939" y2="92606"/>
                        <a14:foregroundMark x1="43939" y1="92606" x2="47619" y2="92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162831"/>
            <a:ext cx="4256143" cy="26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074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fnehmen-001">
            <a:hlinkClick r:id="" action="ppaction://media"/>
            <a:extLst>
              <a:ext uri="{FF2B5EF4-FFF2-40B4-BE49-F238E27FC236}">
                <a16:creationId xmlns:a16="http://schemas.microsoft.com/office/drawing/2014/main" id="{71B54B10-1242-41EB-AAC0-C518E96100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282954" y="6235493"/>
            <a:ext cx="106303" cy="12085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11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42D599-D701-46AD-839D-8305B0A4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1" dirty="0"/>
              <a:t>LG Food Center</a:t>
            </a:r>
            <a:br>
              <a:rPr lang="de-CH" dirty="0"/>
            </a:br>
            <a:r>
              <a:rPr lang="de-CH" sz="2000" b="1" dirty="0"/>
              <a:t>Erweiterung des Food-Center-Sortiment</a:t>
            </a:r>
            <a:endParaRPr lang="de-CH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BF432E-EE97-479A-BB78-942C6DDAB984}"/>
              </a:ext>
            </a:extLst>
          </p:cNvPr>
          <p:cNvSpPr txBox="1"/>
          <p:nvPr/>
        </p:nvSpPr>
        <p:spPr>
          <a:xfrm>
            <a:off x="4560425" y="1420652"/>
            <a:ext cx="832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>
                <a:latin typeface="Frutiger LT Com 55 Roman" panose="020B0503030504020204" pitchFamily="34" charset="0"/>
              </a:rPr>
              <a:t>Grosses Fassungsvermögen – geringer Platzbedarf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C7D5E3-A9D6-472C-8F19-4478035A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00" y="3159498"/>
            <a:ext cx="2406625" cy="14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C96378A-5BA9-48F6-83ED-1EFFF710BC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73" b="96707" l="4000" r="93000">
                        <a14:foregroundMark x1="24667" y1="13692" x2="54667" y2="24957"/>
                        <a14:foregroundMark x1="67000" y1="9012" x2="77000" y2="85962"/>
                        <a14:foregroundMark x1="27333" y1="87695" x2="37667" y2="28596"/>
                        <a14:foregroundMark x1="37667" y1="28596" x2="35667" y2="23224"/>
                        <a14:foregroundMark x1="16333" y1="8492" x2="13667" y2="58752"/>
                        <a14:foregroundMark x1="13667" y1="58752" x2="16333" y2="63085"/>
                        <a14:foregroundMark x1="28000" y1="7626" x2="82667" y2="7972"/>
                        <a14:foregroundMark x1="82667" y1="7972" x2="91333" y2="59099"/>
                        <a14:foregroundMark x1="91333" y1="59099" x2="80333" y2="89428"/>
                        <a14:foregroundMark x1="80333" y1="89428" x2="45667" y2="91681"/>
                        <a14:foregroundMark x1="45667" y1="91681" x2="9667" y2="74350"/>
                        <a14:foregroundMark x1="9667" y1="74350" x2="19333" y2="5026"/>
                        <a14:foregroundMark x1="19333" y1="5026" x2="39000" y2="7279"/>
                        <a14:foregroundMark x1="7333" y1="8146" x2="4667" y2="37955"/>
                        <a14:foregroundMark x1="4667" y1="37955" x2="4000" y2="38821"/>
                        <a14:foregroundMark x1="93000" y1="12825" x2="89667" y2="36222"/>
                        <a14:foregroundMark x1="80333" y1="2946" x2="8000" y2="4333"/>
                        <a14:foregroundMark x1="26333" y1="92374" x2="71333" y2="91508"/>
                        <a14:foregroundMark x1="71333" y1="91508" x2="86333" y2="92894"/>
                        <a14:foregroundMark x1="26333" y1="96707" x2="68667" y2="95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0" y="1223323"/>
            <a:ext cx="1392622" cy="2678478"/>
          </a:xfrm>
          <a:prstGeom prst="rect">
            <a:avLst/>
          </a:prstGeom>
        </p:spPr>
      </p:pic>
      <p:pic>
        <p:nvPicPr>
          <p:cNvPr id="13" name="Grafik 12" descr="Ein Bild, das Text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FF9B4A93-6AFE-47D5-99C3-A06CB2FA1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17" b="93997" l="4934" r="95066">
                        <a14:foregroundMark x1="6908" y1="3945" x2="9211" y2="79588"/>
                        <a14:foregroundMark x1="9211" y1="79588" x2="47368" y2="91767"/>
                        <a14:foregroundMark x1="47368" y1="91767" x2="85855" y2="90909"/>
                        <a14:foregroundMark x1="85855" y1="90909" x2="91776" y2="21612"/>
                        <a14:foregroundMark x1="91776" y1="21612" x2="73684" y2="4460"/>
                        <a14:foregroundMark x1="73684" y1="4460" x2="10855" y2="7033"/>
                        <a14:foregroundMark x1="20395" y1="34305" x2="24013" y2="47513"/>
                        <a14:foregroundMark x1="35526" y1="33105" x2="8553" y2="40137"/>
                        <a14:foregroundMark x1="49671" y1="28988" x2="58882" y2="48370"/>
                        <a14:foregroundMark x1="58882" y1="48370" x2="45066" y2="65009"/>
                        <a14:foregroundMark x1="45066" y1="65009" x2="45066" y2="67067"/>
                        <a14:foregroundMark x1="38487" y1="54031" x2="50987" y2="34477"/>
                        <a14:foregroundMark x1="50987" y1="34477" x2="49671" y2="9777"/>
                        <a14:foregroundMark x1="79276" y1="3774" x2="94737" y2="23499"/>
                        <a14:foregroundMark x1="94737" y1="23499" x2="91776" y2="89708"/>
                        <a14:foregroundMark x1="92105" y1="4803" x2="95066" y2="14923"/>
                        <a14:foregroundMark x1="5263" y1="4117" x2="6250" y2="8233"/>
                        <a14:foregroundMark x1="14474" y1="91595" x2="67434" y2="93997"/>
                        <a14:backgroundMark x1="987" y1="50600" x2="329" y2="45283"/>
                        <a14:backgroundMark x1="329" y1="9091" x2="0" y2="36535"/>
                        <a14:backgroundMark x1="329" y1="36878" x2="987" y2="4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5" y="4058323"/>
            <a:ext cx="1388677" cy="266315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058B090-674B-4EEE-856D-887C8E39A958}"/>
              </a:ext>
            </a:extLst>
          </p:cNvPr>
          <p:cNvSpPr txBox="1"/>
          <p:nvPr/>
        </p:nvSpPr>
        <p:spPr>
          <a:xfrm>
            <a:off x="5105401" y="2236168"/>
            <a:ext cx="70865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InstaView</a:t>
            </a:r>
            <a:r>
              <a:rPr lang="de-CH" sz="1800" dirty="0">
                <a:latin typeface="Frutiger LT Com 55 Roman" panose="020B0503030504020204" pitchFamily="34" charset="0"/>
              </a:rPr>
              <a:t> Door-in-Door™ – zweimal klopfen, alles im Blick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Door-in-Door™ – schneller Zugriff, Energie sparen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DoorCooling</a:t>
            </a:r>
            <a:r>
              <a:rPr lang="de-CH" sz="1800" dirty="0">
                <a:latin typeface="Frutiger LT Com 55 Roman" panose="020B0503030504020204" pitchFamily="34" charset="0"/>
              </a:rPr>
              <a:t>+™ – schnelle und gleichmässige Kälte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Inverter Linear </a:t>
            </a:r>
            <a:r>
              <a:rPr lang="de-CH" sz="1800" dirty="0" err="1">
                <a:latin typeface="Frutiger LT Com 55 Roman" panose="020B0503030504020204" pitchFamily="34" charset="0"/>
              </a:rPr>
              <a:t>Compressor</a:t>
            </a:r>
            <a:r>
              <a:rPr lang="de-CH" sz="1800" dirty="0">
                <a:latin typeface="Frutiger LT Com 55 Roman" panose="020B0503030504020204" pitchFamily="34" charset="0"/>
              </a:rPr>
              <a:t>™ – leise, sparsam, verlässlich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Total </a:t>
            </a:r>
            <a:r>
              <a:rPr lang="de-CH" sz="1800" dirty="0" err="1">
                <a:latin typeface="Frutiger LT Com 55 Roman" panose="020B0503030504020204" pitchFamily="34" charset="0"/>
              </a:rPr>
              <a:t>No</a:t>
            </a:r>
            <a:r>
              <a:rPr lang="de-CH" sz="1800" dirty="0">
                <a:latin typeface="Frutiger LT Com 55 Roman" panose="020B0503030504020204" pitchFamily="34" charset="0"/>
              </a:rPr>
              <a:t> Frost – nie wieder abtauen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WiFi, </a:t>
            </a:r>
            <a:r>
              <a:rPr lang="de-CH" sz="1800" dirty="0" err="1">
                <a:latin typeface="Frutiger LT Com 55 Roman" panose="020B0503030504020204" pitchFamily="34" charset="0"/>
              </a:rPr>
              <a:t>ThinQ</a:t>
            </a:r>
            <a:r>
              <a:rPr lang="de-CH" sz="1800" dirty="0">
                <a:latin typeface="Frutiger LT Com 55 Roman" panose="020B0503030504020204" pitchFamily="34" charset="0"/>
              </a:rPr>
              <a:t>® – vernetzte Zukunft eingebaut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Metal</a:t>
            </a:r>
            <a:r>
              <a:rPr lang="de-CH" sz="1800" dirty="0">
                <a:latin typeface="Frutiger LT Com 55 Roman" panose="020B0503030504020204" pitchFamily="34" charset="0"/>
              </a:rPr>
              <a:t> Fresh – Premium Rückwand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UVnano</a:t>
            </a:r>
            <a:r>
              <a:rPr lang="de-CH" sz="1800" dirty="0">
                <a:latin typeface="Frutiger LT Com 55 Roman" panose="020B0503030504020204" pitchFamily="34" charset="0"/>
              </a:rPr>
              <a:t> – deutlich weniger Bakterien am Wasserspender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Eis-, </a:t>
            </a:r>
            <a:r>
              <a:rPr lang="de-CH" sz="1800" dirty="0" err="1">
                <a:latin typeface="Frutiger LT Com 55 Roman" panose="020B0503030504020204" pitchFamily="34" charset="0"/>
              </a:rPr>
              <a:t>Crushed</a:t>
            </a:r>
            <a:r>
              <a:rPr lang="de-CH" sz="1800" dirty="0">
                <a:latin typeface="Frutiger LT Com 55 Roman" panose="020B0503030504020204" pitchFamily="34" charset="0"/>
              </a:rPr>
              <a:t>-Ice- und Wasserspender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37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12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42D599-D701-46AD-839D-8305B0A4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1" dirty="0" err="1"/>
              <a:t>Daneo</a:t>
            </a:r>
            <a:r>
              <a:rPr lang="de-CH" sz="3600" b="1" dirty="0"/>
              <a:t> 7 mm und 12 mm</a:t>
            </a:r>
            <a:br>
              <a:rPr lang="de-CH" dirty="0"/>
            </a:br>
            <a:r>
              <a:rPr lang="de-CH" sz="2000" b="1" dirty="0"/>
              <a:t>Spülen / Becken und Überlauftechnik</a:t>
            </a:r>
            <a:endParaRPr lang="de-CH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BF432E-EE97-479A-BB78-942C6DDAB984}"/>
              </a:ext>
            </a:extLst>
          </p:cNvPr>
          <p:cNvSpPr txBox="1"/>
          <p:nvPr/>
        </p:nvSpPr>
        <p:spPr>
          <a:xfrm>
            <a:off x="4560425" y="1556577"/>
            <a:ext cx="832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>
                <a:latin typeface="Frutiger LT Com 55 Roman" panose="020B0503030504020204" pitchFamily="34" charset="0"/>
              </a:rPr>
              <a:t>Schlank und elegant – Reduziert aufs Maximum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63F272-3AAB-44F3-B1FD-4995F8DE9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1"/>
          <a:stretch/>
        </p:blipFill>
        <p:spPr>
          <a:xfrm>
            <a:off x="1402987" y="1028219"/>
            <a:ext cx="2192726" cy="29341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3A3C48E-7D31-4276-BD53-C5CD4B83A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98" t="2" r="30115"/>
          <a:stretch/>
        </p:blipFill>
        <p:spPr>
          <a:xfrm>
            <a:off x="1387036" y="3962400"/>
            <a:ext cx="2194365" cy="293418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D50B4A0-F540-4550-8897-7F9782EC8BE3}"/>
              </a:ext>
            </a:extLst>
          </p:cNvPr>
          <p:cNvSpPr txBox="1"/>
          <p:nvPr/>
        </p:nvSpPr>
        <p:spPr>
          <a:xfrm>
            <a:off x="6096000" y="2240305"/>
            <a:ext cx="5749611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Eleganter Auftritt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7 oder 12mm Randbreite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800" dirty="0">
              <a:latin typeface="Frutiger LT Com 55 Roman" panose="020B0503030504020204" pitchFamily="34" charset="0"/>
            </a:endParaRPr>
          </a:p>
          <a:p>
            <a:pPr marL="254250">
              <a:spcAft>
                <a:spcPts val="300"/>
              </a:spcAft>
            </a:pPr>
            <a:r>
              <a:rPr lang="de-CH" sz="1800" dirty="0" err="1">
                <a:latin typeface="Frutiger LT Com 55 Roman" panose="020B0503030504020204" pitchFamily="34" charset="0"/>
              </a:rPr>
              <a:t>sFlow</a:t>
            </a:r>
            <a:r>
              <a:rPr lang="de-CH" sz="1800" dirty="0">
                <a:latin typeface="Frutiger LT Com 55 Roman" panose="020B0503030504020204" pitchFamily="34" charset="0"/>
              </a:rPr>
              <a:t>™ Ab- und Überlauftechnik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obenliegendes Sieb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Verdeckter Überlauf mit schwenkbarer Überlaufkappe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534DA2-21C8-47BE-8B25-122015DC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51" y="4999816"/>
            <a:ext cx="2206756" cy="13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DD03E7-CE81-4778-803C-3B96E8D4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692" y="4999815"/>
            <a:ext cx="2199015" cy="13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606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F283D-A1CC-4E78-BF3F-A024E8206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886"/>
            <a:ext cx="12192000" cy="6186228"/>
          </a:xfrm>
        </p:spPr>
        <p:txBody>
          <a:bodyPr/>
          <a:lstStyle/>
          <a:p>
            <a:r>
              <a:rPr lang="de-DE" sz="4400" b="1" dirty="0">
                <a:solidFill>
                  <a:srgbClr val="DDDDDC"/>
                </a:solidFill>
              </a:rPr>
              <a:t>Danke für die Aufmerksamkeit</a:t>
            </a:r>
            <a:br>
              <a:rPr lang="de-DE" sz="6000" dirty="0">
                <a:solidFill>
                  <a:srgbClr val="DDDDDC"/>
                </a:solidFill>
              </a:rPr>
            </a:br>
            <a:br>
              <a:rPr lang="de-DE" sz="6000" dirty="0">
                <a:solidFill>
                  <a:srgbClr val="DDDDDC"/>
                </a:solidFill>
              </a:rPr>
            </a:br>
            <a:br>
              <a:rPr lang="de-DE" sz="6000" dirty="0">
                <a:solidFill>
                  <a:srgbClr val="DDDDDC"/>
                </a:solidFill>
              </a:rPr>
            </a:br>
            <a:br>
              <a:rPr lang="de-DE" sz="6000" dirty="0">
                <a:solidFill>
                  <a:srgbClr val="DDDDDC"/>
                </a:solidFill>
              </a:rPr>
            </a:br>
            <a:br>
              <a:rPr lang="de-DE" sz="6000" dirty="0">
                <a:solidFill>
                  <a:srgbClr val="DDDDDC"/>
                </a:solidFill>
              </a:rPr>
            </a:br>
            <a:r>
              <a:rPr lang="de-DE" sz="4400" dirty="0">
                <a:solidFill>
                  <a:srgbClr val="DDDDDC"/>
                </a:solidFill>
              </a:rPr>
              <a:t>Wir freuen uns über Ihren </a:t>
            </a:r>
            <a:br>
              <a:rPr lang="de-DE" sz="4400" dirty="0">
                <a:solidFill>
                  <a:srgbClr val="DDDDDC"/>
                </a:solidFill>
              </a:rPr>
            </a:br>
            <a:r>
              <a:rPr lang="de-DE" sz="4400" dirty="0">
                <a:solidFill>
                  <a:srgbClr val="DDDDDC"/>
                </a:solidFill>
              </a:rPr>
              <a:t>Besuch an unserem Stand</a:t>
            </a:r>
            <a:br>
              <a:rPr lang="de-DE" sz="6000" dirty="0">
                <a:solidFill>
                  <a:srgbClr val="DDDDDC"/>
                </a:solidFill>
              </a:rPr>
            </a:br>
            <a:endParaRPr lang="de-CH" dirty="0">
              <a:solidFill>
                <a:srgbClr val="DDDDDC"/>
              </a:solidFill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E78B37-EC95-4ADF-8C6F-DEB319789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37" y="233622"/>
            <a:ext cx="1474198" cy="81862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011804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1FCF1-8BCB-4563-9A4E-A7030CED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1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2087AB-3596-4C57-86F8-748DB140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0250"/>
            <a:ext cx="10515600" cy="2200276"/>
          </a:xfrm>
        </p:spPr>
        <p:txBody>
          <a:bodyPr>
            <a:normAutofit fontScale="92500" lnSpcReduction="10000"/>
          </a:bodyPr>
          <a:lstStyle/>
          <a:p>
            <a:r>
              <a:rPr lang="de-CH" b="1" dirty="0"/>
              <a:t>BORA X BO</a:t>
            </a:r>
          </a:p>
          <a:p>
            <a:r>
              <a:rPr lang="de-CH" b="1" dirty="0"/>
              <a:t>BORA S Pure</a:t>
            </a:r>
          </a:p>
          <a:p>
            <a:r>
              <a:rPr lang="de-CH" b="1" dirty="0"/>
              <a:t>Samsung SBS200</a:t>
            </a:r>
          </a:p>
          <a:p>
            <a:r>
              <a:rPr lang="de-CH" b="1" dirty="0"/>
              <a:t>LG Food Center</a:t>
            </a:r>
          </a:p>
          <a:p>
            <a:r>
              <a:rPr lang="de-CH" b="1" dirty="0" err="1"/>
              <a:t>Daneo</a:t>
            </a:r>
            <a:r>
              <a:rPr lang="de-CH" b="1" dirty="0"/>
              <a:t> 7 mm und 12 mm</a:t>
            </a:r>
          </a:p>
          <a:p>
            <a:endParaRPr lang="de-CH" b="1" dirty="0"/>
          </a:p>
          <a:p>
            <a:endParaRPr lang="de-CH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3DEE46-CD96-4EC7-A100-2EC6BE383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1" y="1883609"/>
            <a:ext cx="3131527" cy="6310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A25E4E-EF6C-46A8-893C-D260485D3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89498" l="5603" r="95032">
                        <a14:foregroundMark x1="24207" y1="66210" x2="23256" y2="38128"/>
                        <a14:foregroundMark x1="20613" y1="33105" x2="28436" y2="25342"/>
                        <a14:foregroundMark x1="19027" y1="35845" x2="14376" y2="35160"/>
                        <a14:foregroundMark x1="22304" y1="14612" x2="7717" y2="38584"/>
                        <a14:foregroundMark x1="7717" y1="38584" x2="8562" y2="67580"/>
                        <a14:foregroundMark x1="5603" y1="56393" x2="5920" y2="46575"/>
                        <a14:foregroundMark x1="13108" y1="17580" x2="23890" y2="11187"/>
                        <a14:foregroundMark x1="30127" y1="50000" x2="34989" y2="49315"/>
                        <a14:foregroundMark x1="20296" y1="88813" x2="30444" y2="87443"/>
                        <a14:foregroundMark x1="55920" y1="31050" x2="57611" y2="69178"/>
                        <a14:foregroundMark x1="69027" y1="72603" x2="58879" y2="72603"/>
                        <a14:foregroundMark x1="78659" y1="51520" x2="77167" y2="39269"/>
                        <a14:foregroundMark x1="78860" y1="53169" x2="78721" y2="52029"/>
                        <a14:foregroundMark x1="81395" y1="73973" x2="80157" y2="63810"/>
                        <a14:foregroundMark x1="88963" y1="30457" x2="91226" y2="28767"/>
                        <a14:foregroundMark x1="77167" y1="39269" x2="80120" y2="37063"/>
                        <a14:foregroundMark x1="95137" y1="29680" x2="95137" y2="29680"/>
                        <a14:foregroundMark x1="95137" y1="29680" x2="95137" y2="29680"/>
                        <a14:foregroundMark x1="90169" y1="29680" x2="87315" y2="27169"/>
                        <a14:foregroundMark x1="94292" y1="29909" x2="79281" y2="29909"/>
                        <a14:foregroundMark x1="81395" y1="71233" x2="92072" y2="68950"/>
                        <a14:foregroundMark x1="92600" y1="52511" x2="93235" y2="69635"/>
                        <a14:foregroundMark x1="21564" y1="6849" x2="28224" y2="10046"/>
                        <a14:foregroundMark x1="78541" y1="53425" x2="78541" y2="53425"/>
                        <a14:foregroundMark x1="78755" y1="53081" x2="78541" y2="49543"/>
                        <a14:foregroundMark x1="78447" y1="53264" x2="77907" y2="47945"/>
                        <a14:foregroundMark x1="78858" y1="57306" x2="78507" y2="53853"/>
                        <a14:foregroundMark x1="78875" y1="53898" x2="78013" y2="43836"/>
                        <a14:foregroundMark x1="79598" y1="62329" x2="78990" y2="55244"/>
                        <a14:backgroundMark x1="83721" y1="33790" x2="85497" y2="33184"/>
                        <a14:backgroundMark x1="83404" y1="35160" x2="81395" y2="35845"/>
                        <a14:backgroundMark x1="87474" y1="33184" x2="80761" y2="36530"/>
                        <a14:backgroundMark x1="79446" y1="53425" x2="79387" y2="52511"/>
                        <a14:backgroundMark x1="79915" y1="60731" x2="79446" y2="53425"/>
                        <a14:backgroundMark x1="79511" y1="59041" x2="79387" y2="53425"/>
                        <a14:backgroundMark x1="79493" y1="58219" x2="79541" y2="60408"/>
                        <a14:backgroundMark x1="79598" y1="57991" x2="79387" y2="54110"/>
                        <a14:backgroundMark x1="79281" y1="55023" x2="80233" y2="60046"/>
                        <a14:backgroundMark x1="79361" y1="57416" x2="80550" y2="63470"/>
                        <a14:backgroundMark x1="79070" y1="55936" x2="78904" y2="55093"/>
                        <a14:backgroundMark x1="79224" y1="53425" x2="79070" y2="49087"/>
                        <a14:backgroundMark x1="79281" y1="55023" x2="79224" y2="53425"/>
                        <a14:backgroundMark x1="79257" y1="54197" x2="79387" y2="54338"/>
                        <a14:backgroundMark x1="78964" y1="53881" x2="79160" y2="54093"/>
                        <a14:backgroundMark x1="79086" y1="52857" x2="79175" y2="50913"/>
                        <a14:backgroundMark x1="79070" y1="53196" x2="79078" y2="53031"/>
                        <a14:backgroundMark x1="78753" y1="53425" x2="79070" y2="51370"/>
                        <a14:backgroundMark x1="80233" y1="37900" x2="80761" y2="36758"/>
                        <a14:backgroundMark x1="80021" y1="37443" x2="81078" y2="36986"/>
                        <a14:backgroundMark x1="80021" y1="37443" x2="80655" y2="36301"/>
                        <a14:backgroundMark x1="78894" y1="49682" x2="78858" y2="50228"/>
                        <a14:backgroundMark x1="78753" y1="51826" x2="78795" y2="51191"/>
                        <a14:backgroundMark x1="79387" y1="57306" x2="79387" y2="57306"/>
                        <a14:backgroundMark x1="79175" y1="57078" x2="79175" y2="55936"/>
                        <a14:backgroundMark x1="79598" y1="59589" x2="79598" y2="58219"/>
                        <a14:backgroundMark x1="79598" y1="58676" x2="79281" y2="5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04" y="4863904"/>
            <a:ext cx="2883408" cy="1335024"/>
          </a:xfrm>
          <a:prstGeom prst="rect">
            <a:avLst/>
          </a:prstGeom>
        </p:spPr>
      </p:pic>
      <p:pic>
        <p:nvPicPr>
          <p:cNvPr id="6" name="Picture 2" descr="Bildergebnis fÃ¼r samsung logo">
            <a:extLst>
              <a:ext uri="{FF2B5EF4-FFF2-40B4-BE49-F238E27FC236}">
                <a16:creationId xmlns:a16="http://schemas.microsoft.com/office/drawing/2014/main" id="{185EFFF1-DC32-42F1-8A2B-37E64CBBD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849" b="59896" l="7715" r="92285">
                        <a14:foregroundMark x1="8642" y1="53282" x2="7715" y2="55078"/>
                        <a14:foregroundMark x1="18555" y1="56380" x2="20117" y2="45573"/>
                        <a14:foregroundMark x1="50391" y1="48307" x2="53613" y2="52083"/>
                        <a14:foregroundMark x1="59961" y1="47656" x2="61133" y2="50391"/>
                        <a14:foregroundMark x1="72588" y1="46957" x2="73633" y2="49870"/>
                        <a14:foregroundMark x1="86914" y1="47135" x2="87207" y2="49219"/>
                        <a14:foregroundMark x1="91797" y1="52734" x2="92285" y2="53646"/>
                        <a14:foregroundMark x1="21777" y1="44010" x2="21777" y2="44010"/>
                        <a14:foregroundMark x1="21973" y1="44271" x2="22070" y2="43750"/>
                        <a14:foregroundMark x1="22754" y1="44619" x2="22754" y2="44141"/>
                        <a14:foregroundMark x1="22754" y1="45964" x2="22754" y2="45583"/>
                        <a14:foregroundMark x1="22949" y1="46224" x2="22705" y2="45613"/>
                        <a14:backgroundMark x1="11426" y1="48177" x2="11914" y2="48307"/>
                        <a14:backgroundMark x1="33301" y1="46224" x2="33301" y2="44661"/>
                        <a14:backgroundMark x1="78613" y1="52995" x2="78809" y2="54167"/>
                        <a14:backgroundMark x1="74023" y1="45182" x2="74414" y2="45573"/>
                        <a14:backgroundMark x1="40527" y1="43750" x2="40527" y2="44661"/>
                        <a14:backgroundMark x1="36914" y1="54167" x2="36816" y2="53516"/>
                        <a14:backgroundMark x1="9473" y1="51432" x2="9961" y2="51823"/>
                        <a14:backgroundMark x1="22266" y1="44922" x2="22559" y2="45703"/>
                        <a14:backgroundMark x1="22266" y1="45182" x2="22266" y2="44271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81" b="37105"/>
          <a:stretch/>
        </p:blipFill>
        <p:spPr bwMode="auto">
          <a:xfrm>
            <a:off x="6831208" y="3267077"/>
            <a:ext cx="4627367" cy="1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893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1D347-C0B2-4935-AC10-2A0B1AE5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390EA4-46CD-4899-9760-F0911F304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C6457F-90B4-4C17-9B23-C0529F6B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9B39-DAF9-4526-8B6A-30AE36C19B84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20B689-6489-48C9-A576-E714BD92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34C2F1-AB7A-47FB-A993-D4B13183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3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909068-0128-4E09-8A12-712D3AFA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1"/>
            <a:ext cx="12192000" cy="68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18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F29B9-365F-4BB6-81B9-5ABD9EA2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62430B-0555-48C0-B2C1-2FD3F4AE3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AAD41-1DF9-4830-916B-C43D19ED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9B39-DAF9-4526-8B6A-30AE36C19B84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3A5078-4824-4F5B-834E-13C1D3DAB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3FE9FA-EF98-4D1E-9CFF-30708D84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4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C037A4-A381-4673-813F-BD4AB6EE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5"/>
            <a:ext cx="12192000" cy="68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829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46CCB-9B94-4631-82BA-BE79FF43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0A2C65-F241-4476-B581-1B2C910DA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8B54AD-010F-40B0-A9EA-B2A5DCBA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9B39-DAF9-4526-8B6A-30AE36C19B84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3B8DD1-7933-4C01-A326-3737CC0D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D37211-D593-4092-9353-377B6D38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B5FB18A-A9E7-4A94-8E3D-1FD47D41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0"/>
            <a:ext cx="12192000" cy="68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402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79A5B-5F0E-420B-90A5-1A7ACA9B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0B611C-58C5-4078-A294-4C8A80225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E9F276-648A-4A7A-99AF-E233D3B6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9B39-DAF9-4526-8B6A-30AE36C19B84}" type="datetime1">
              <a:rPr lang="de-DE" smtClean="0"/>
              <a:t>06.05.2022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F26099-D638-4CD4-8711-E2E37405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2A612-E24E-4954-8FB6-53954EE3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506CDD-8B79-4CFA-A027-629C5F4A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1"/>
            <a:ext cx="12192000" cy="684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883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1FCF1-8BCB-4563-9A4E-A7030CED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1" dirty="0"/>
              <a:t>BORA X BO </a:t>
            </a:r>
            <a:r>
              <a:rPr lang="de-CH" sz="3600" b="1" dirty="0" err="1"/>
              <a:t>FlexBackofen</a:t>
            </a:r>
            <a:br>
              <a:rPr lang="de-CH" sz="3600" b="1" dirty="0"/>
            </a:br>
            <a:r>
              <a:rPr lang="de-CH" sz="2000" b="1" dirty="0"/>
              <a:t>Dampfbackofen und Multischublade</a:t>
            </a:r>
            <a:endParaRPr lang="de-CH" sz="3600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7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CA7A81-AE6D-46FE-AF47-5AFA3E90110F}"/>
              </a:ext>
            </a:extLst>
          </p:cNvPr>
          <p:cNvSpPr txBox="1"/>
          <p:nvPr/>
        </p:nvSpPr>
        <p:spPr>
          <a:xfrm>
            <a:off x="5352891" y="1417946"/>
            <a:ext cx="600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latin typeface="Frutiger LT Com 55 Roman" panose="020B0503030504020204" pitchFamily="34" charset="0"/>
              </a:rPr>
              <a:t>Das Profigerät für den Haushaltsbereich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8BCB3C3-2945-4FE1-BC67-196B046D9F23}"/>
              </a:ext>
            </a:extLst>
          </p:cNvPr>
          <p:cNvSpPr txBox="1"/>
          <p:nvPr/>
        </p:nvSpPr>
        <p:spPr>
          <a:xfrm>
            <a:off x="6096000" y="2111831"/>
            <a:ext cx="628913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600" dirty="0">
              <a:latin typeface="Frutiger LT Com 55 Roman" panose="020B0503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Design – formvollendet (Black Panel Frontdesign)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Einfache, intuitive Bedienung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Riesiges, hochklappbares 19-Zoll-Display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Klare Sicht dank automatischer Dampfabsaugung 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Integrierter Geruchsfilter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eSwap</a:t>
            </a:r>
            <a:r>
              <a:rPr lang="de-CH" sz="1800" dirty="0">
                <a:latin typeface="Frutiger LT Com 55 Roman" panose="020B0503030504020204" pitchFamily="34" charset="0"/>
              </a:rPr>
              <a:t> – einfacher Filterwechsel 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Innovative, vollautomatische Reinigung 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Höchste Performance / bestes Garergebnis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4E0AC31-A90F-401C-9CB3-BE2551B0BCBA}"/>
              </a:ext>
            </a:extLst>
          </p:cNvPr>
          <p:cNvSpPr txBox="1"/>
          <p:nvPr/>
        </p:nvSpPr>
        <p:spPr>
          <a:xfrm>
            <a:off x="5595058" y="6491226"/>
            <a:ext cx="4948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i="1" dirty="0">
                <a:latin typeface="Frutiger LT Com 55 Roman" panose="020B0503030504020204" pitchFamily="34" charset="0"/>
              </a:rPr>
              <a:t>Voraussichtlich lieferbar ab dem 4. Quartal 2022</a:t>
            </a:r>
          </a:p>
        </p:txBody>
      </p:sp>
      <p:pic>
        <p:nvPicPr>
          <p:cNvPr id="4" name="Grafik 3" descr="Ein Bild, das drinnen, Backofen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20220AEA-9B47-45C1-9FB3-881CD9711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8" y="3054749"/>
            <a:ext cx="3685880" cy="2066635"/>
          </a:xfrm>
          <a:prstGeom prst="rect">
            <a:avLst/>
          </a:prstGeom>
        </p:spPr>
      </p:pic>
      <p:pic>
        <p:nvPicPr>
          <p:cNvPr id="9" name="Grafik 8" descr="Ein Bild, das Text, Schrank, Wand, drinnen enthält.&#10;&#10;Automatisch generierte Beschreibung">
            <a:extLst>
              <a:ext uri="{FF2B5EF4-FFF2-40B4-BE49-F238E27FC236}">
                <a16:creationId xmlns:a16="http://schemas.microsoft.com/office/drawing/2014/main" id="{5AB4B6D5-D208-45D2-837A-D4D5B389A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9" y="1078514"/>
            <a:ext cx="3685878" cy="206663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1F5274-FD41-4F06-961F-98C09AC2AE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63" b="17060"/>
          <a:stretch/>
        </p:blipFill>
        <p:spPr>
          <a:xfrm>
            <a:off x="622168" y="5121384"/>
            <a:ext cx="3685879" cy="173661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322105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8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42D599-D701-46AD-839D-8305B0A4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 b="1" dirty="0"/>
              <a:t>BORA X BO </a:t>
            </a:r>
            <a:r>
              <a:rPr lang="de-CH" sz="3600" b="1" dirty="0" err="1"/>
              <a:t>FlexBackofen</a:t>
            </a:r>
            <a:br>
              <a:rPr lang="de-CH" dirty="0"/>
            </a:br>
            <a:r>
              <a:rPr lang="de-CH" sz="2000" b="1" dirty="0"/>
              <a:t>BORA Multischublade</a:t>
            </a:r>
            <a:endParaRPr lang="de-CH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7A6D40-9EF7-4734-B513-1F7D44A044D3}"/>
              </a:ext>
            </a:extLst>
          </p:cNvPr>
          <p:cNvSpPr txBox="1"/>
          <p:nvPr/>
        </p:nvSpPr>
        <p:spPr>
          <a:xfrm>
            <a:off x="3930764" y="5201309"/>
            <a:ext cx="494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2000" b="1" dirty="0"/>
              <a:t>MS190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5B3816-0F5A-4435-B1C1-C3DF7511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" t="9289" r="515" b="2265"/>
          <a:stretch/>
        </p:blipFill>
        <p:spPr>
          <a:xfrm>
            <a:off x="942864" y="3944729"/>
            <a:ext cx="2873484" cy="291327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30D1D34-68BA-4ED7-B10F-80D8B892A558}"/>
              </a:ext>
            </a:extLst>
          </p:cNvPr>
          <p:cNvSpPr txBox="1"/>
          <p:nvPr/>
        </p:nvSpPr>
        <p:spPr>
          <a:xfrm>
            <a:off x="3930764" y="2276225"/>
            <a:ext cx="494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2000" b="1" dirty="0"/>
              <a:t>MS290</a:t>
            </a:r>
            <a:endParaRPr lang="de-CH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0923DF-45E1-4443-9A23-9BA3B4E29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64" y="1056847"/>
            <a:ext cx="2883236" cy="291327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3356790-32A9-465E-8F49-F27E4B4B0798}"/>
              </a:ext>
            </a:extLst>
          </p:cNvPr>
          <p:cNvSpPr txBox="1"/>
          <p:nvPr/>
        </p:nvSpPr>
        <p:spPr>
          <a:xfrm>
            <a:off x="6083796" y="2123410"/>
            <a:ext cx="5799654" cy="488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400" dirty="0">
              <a:latin typeface="Frutiger LT Com 55 Roman" panose="020B0503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Höchste Performance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Geschirr Vorwärmen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Niedertemperatur Garen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Speisen Regenerieren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Auftauen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Warmhalten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8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Design – formvollendet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Hochwertig Verarbeitet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Grifflose Front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BORA Glasfront oder Küchenschrank Optik</a:t>
            </a:r>
          </a:p>
          <a:p>
            <a:pPr marL="99720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6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de-CH" sz="1400" dirty="0">
              <a:latin typeface="Frutiger LT Com 55 Roman" panose="020B0503030504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2F5D65-41E6-486D-A3F2-4F09D61C8B8E}"/>
              </a:ext>
            </a:extLst>
          </p:cNvPr>
          <p:cNvSpPr txBox="1"/>
          <p:nvPr/>
        </p:nvSpPr>
        <p:spPr>
          <a:xfrm>
            <a:off x="4907666" y="1378413"/>
            <a:ext cx="698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latin typeface="Frutiger LT Com 55 Roman" panose="020B0503030504020204" pitchFamily="34" charset="0"/>
              </a:rPr>
              <a:t>Die BORA Multischublade – das Universalgenie</a:t>
            </a:r>
          </a:p>
        </p:txBody>
      </p:sp>
    </p:spTree>
    <p:extLst>
      <p:ext uri="{BB962C8B-B14F-4D97-AF65-F5344CB8AC3E}">
        <p14:creationId xmlns:p14="http://schemas.microsoft.com/office/powerpoint/2010/main" val="3196413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EB6B3-F286-4FE1-BC59-C9A2CC4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9422-EE03-41DE-BCFD-842F50D28590}" type="slidenum">
              <a:rPr lang="de-DE" smtClean="0"/>
              <a:t>9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42D599-D701-46AD-839D-8305B0A4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8305800" cy="1066800"/>
          </a:xfrm>
        </p:spPr>
        <p:txBody>
          <a:bodyPr/>
          <a:lstStyle/>
          <a:p>
            <a:r>
              <a:rPr lang="de-CH" sz="3600" b="1" dirty="0"/>
              <a:t>BORA Kochfeldabzugssysteme</a:t>
            </a:r>
            <a:br>
              <a:rPr lang="de-CH" dirty="0"/>
            </a:br>
            <a:r>
              <a:rPr lang="de-CH" sz="2000" b="1" dirty="0"/>
              <a:t>BORA S Pure</a:t>
            </a:r>
            <a:endParaRPr lang="de-CH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8001F2-6931-47F3-9650-143720E427F6}"/>
              </a:ext>
            </a:extLst>
          </p:cNvPr>
          <p:cNvSpPr txBox="1"/>
          <p:nvPr/>
        </p:nvSpPr>
        <p:spPr>
          <a:xfrm>
            <a:off x="6129351" y="1359270"/>
            <a:ext cx="602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>
                <a:latin typeface="Frutiger LT Com 55 Roman" panose="020B0503030504020204" pitchFamily="34" charset="0"/>
              </a:rPr>
              <a:t>Das Raumwunder für die Küche</a:t>
            </a:r>
            <a:endParaRPr lang="de-CH" dirty="0">
              <a:latin typeface="Frutiger LT Com 55 Roman" panose="020B0503030504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861C09-6D89-4C65-A5DD-3E356A932450}"/>
              </a:ext>
            </a:extLst>
          </p:cNvPr>
          <p:cNvSpPr txBox="1"/>
          <p:nvPr/>
        </p:nvSpPr>
        <p:spPr>
          <a:xfrm>
            <a:off x="6096000" y="2073421"/>
            <a:ext cx="6029298" cy="37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400" dirty="0">
              <a:latin typeface="Frutiger LT Com 55 Roman" panose="020B0503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de-CH" sz="1800" b="1" dirty="0">
                <a:latin typeface="Frutiger LT Com 55 Roman" panose="020B0503030504020204" pitchFamily="34" charset="0"/>
              </a:rPr>
              <a:t>Highlights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Findet auch in 60 cm Küchenschrank seinen Platz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Design - Formschön und durchdacht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Einfache Bedienung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Leichte Reinigung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 err="1">
                <a:latin typeface="Frutiger LT Com 55 Roman" panose="020B0503030504020204" pitchFamily="34" charset="0"/>
              </a:rPr>
              <a:t>eSwap</a:t>
            </a:r>
            <a:r>
              <a:rPr lang="de-CH" sz="1800" dirty="0">
                <a:latin typeface="Frutiger LT Com 55 Roman" panose="020B0503030504020204" pitchFamily="34" charset="0"/>
              </a:rPr>
              <a:t> - einfacher Filterwechsel von oben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Niedrigste Lautstärke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Maximaler Stauraum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Kompakte Bauweise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Beste Performance</a:t>
            </a:r>
          </a:p>
          <a:p>
            <a:pPr marL="54000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800" dirty="0">
                <a:latin typeface="Frutiger LT Com 55 Roman" panose="020B0503030504020204" pitchFamily="34" charset="0"/>
              </a:rPr>
              <a:t>Automatische Abzugssteuerung</a:t>
            </a:r>
          </a:p>
        </p:txBody>
      </p:sp>
      <p:pic>
        <p:nvPicPr>
          <p:cNvPr id="8" name="Grafik 7" descr="Ein Bild, das Wand, drinnen, Zähler, Backofen enthält.&#10;&#10;Automatisch generierte Beschreibung">
            <a:extLst>
              <a:ext uri="{FF2B5EF4-FFF2-40B4-BE49-F238E27FC236}">
                <a16:creationId xmlns:a16="http://schemas.microsoft.com/office/drawing/2014/main" id="{0643FE7F-3C9F-4E80-969C-035272DA6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2" r="21785" b="472"/>
          <a:stretch/>
        </p:blipFill>
        <p:spPr>
          <a:xfrm>
            <a:off x="838200" y="1066801"/>
            <a:ext cx="4320000" cy="579119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872449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73F81E3-BD25-453D-B7FF-847021C4287E}" vid="{DDB44DDE-FF5C-4178-897D-6B4F57643D0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73F81E3-BD25-453D-B7FF-847021C4287E}" vid="{3E2BA867-7FDA-49CC-9ECB-7AEE52A0D362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73F81E3-BD25-453D-B7FF-847021C4287E}" vid="{A8A72E3A-B5C5-40D3-BF24-006DADF61E1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extern</Template>
  <TotalTime>0</TotalTime>
  <Words>466</Words>
  <Application>Microsoft Office PowerPoint</Application>
  <PresentationFormat>Breitbild</PresentationFormat>
  <Paragraphs>119</Paragraphs>
  <Slides>13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Frutiger LT Com 55 Roman</vt:lpstr>
      <vt:lpstr>R Frutiger Roman</vt:lpstr>
      <vt:lpstr>Design1</vt:lpstr>
      <vt:lpstr>Office</vt:lpstr>
      <vt:lpstr>1_Office</vt:lpstr>
      <vt:lpstr>Herzlich Willkommen am Tag der Küchen-Neuheiten       Marcel Stark, Leiter Markt Schweiz  Safenwil,18.05.2022</vt:lpstr>
      <vt:lpstr>Inhalt</vt:lpstr>
      <vt:lpstr>PowerPoint-Präsentation</vt:lpstr>
      <vt:lpstr>PowerPoint-Präsentation</vt:lpstr>
      <vt:lpstr>PowerPoint-Präsentation</vt:lpstr>
      <vt:lpstr>PowerPoint-Präsentation</vt:lpstr>
      <vt:lpstr>BORA X BO FlexBackofen Dampfbackofen und Multischublade</vt:lpstr>
      <vt:lpstr>BORA X BO FlexBackofen BORA Multischublade</vt:lpstr>
      <vt:lpstr>BORA Kochfeldabzugssysteme BORA S Pure</vt:lpstr>
      <vt:lpstr>Samsung Food Center / Side-by-Side</vt:lpstr>
      <vt:lpstr>LG Food Center Erweiterung des Food-Center-Sortiment</vt:lpstr>
      <vt:lpstr>Daneo 7 mm und 12 mm Spülen / Becken und Überlauftechnik</vt:lpstr>
      <vt:lpstr>Danke für die Aufmerksamkeit     Wir freuen uns über Ihren  Besuch an unserem Stand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Telesca Roberto</dc:creator>
  <cp:lastModifiedBy>Klötzli Livia</cp:lastModifiedBy>
  <cp:revision>184</cp:revision>
  <cp:lastPrinted>2019-01-28T15:55:47Z</cp:lastPrinted>
  <dcterms:created xsi:type="dcterms:W3CDTF">2019-01-28T15:36:02Z</dcterms:created>
  <dcterms:modified xsi:type="dcterms:W3CDTF">2022-05-06T06:44:34Z</dcterms:modified>
</cp:coreProperties>
</file>