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7" r:id="rId1"/>
  </p:sldMasterIdLst>
  <p:notesMasterIdLst>
    <p:notesMasterId r:id="rId17"/>
  </p:notesMasterIdLst>
  <p:sldIdLst>
    <p:sldId id="286" r:id="rId2"/>
    <p:sldId id="256" r:id="rId3"/>
    <p:sldId id="813" r:id="rId4"/>
    <p:sldId id="904" r:id="rId5"/>
    <p:sldId id="797" r:id="rId6"/>
    <p:sldId id="567" r:id="rId7"/>
    <p:sldId id="824" r:id="rId8"/>
    <p:sldId id="906" r:id="rId9"/>
    <p:sldId id="735" r:id="rId10"/>
    <p:sldId id="812" r:id="rId11"/>
    <p:sldId id="818" r:id="rId12"/>
    <p:sldId id="817" r:id="rId13"/>
    <p:sldId id="820" r:id="rId14"/>
    <p:sldId id="823" r:id="rId15"/>
    <p:sldId id="905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D2E2C1-AD1D-4570-979F-0AFF028D4073}" v="89" dt="2022-05-10T06:06:40.86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20" autoAdjust="0"/>
    <p:restoredTop sz="94660"/>
  </p:normalViewPr>
  <p:slideViewPr>
    <p:cSldViewPr snapToGrid="0">
      <p:cViewPr varScale="1">
        <p:scale>
          <a:sx n="156" d="100"/>
          <a:sy n="156" d="100"/>
        </p:scale>
        <p:origin x="150" y="15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E4349D-DAFE-4880-9C4C-766E03A42387}" type="datetimeFigureOut">
              <a:rPr lang="de-CH" smtClean="0"/>
              <a:t>09.05.2022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A6934F-4B7D-4FF1-A478-E430170DDCCE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40891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1AF152E-747A-4140-9FE9-D087AFEF773F}" type="slidenum">
              <a:rPr lang="de-CH"/>
              <a:pPr/>
              <a:t>15</a:t>
            </a:fld>
            <a:endParaRPr lang="de-CH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6200" y="766763"/>
            <a:ext cx="6654800" cy="3743325"/>
          </a:xfrm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7010" y="4743000"/>
            <a:ext cx="4991595" cy="4434510"/>
          </a:xfrm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smtClean="0"/>
              <a:pPr/>
              <a:t>5/9/2022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55661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5/9/2022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569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5/9/2022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709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5/9/2022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329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-&#10;überschrif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smtClean="0"/>
              <a:pPr/>
              <a:t>5/9/2022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‹Nr.›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4059853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5/9/2022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49691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5/9/2022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3105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5/9/2022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980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5/9/2022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906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smtClean="0"/>
              <a:t>5/9/2022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smtClean="0"/>
              <a:t>‹Nr.›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824022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smtClean="0"/>
              <a:t>5/9/2022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904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smtClean="0"/>
              <a:pPr/>
              <a:t>5/9/2022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1865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.png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hyperlink" Target="https://www.soda-fresh.ch/DE/home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37.png"/><Relationship Id="rId4" Type="http://schemas.openxmlformats.org/officeDocument/2006/relationships/image" Target="../media/image40.png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channel/UChGXicbF8BDSfFY0nnarUqw?view_as=subscriber" TargetMode="External"/><Relationship Id="rId13" Type="http://schemas.openxmlformats.org/officeDocument/2006/relationships/image" Target="../media/image58.png"/><Relationship Id="rId18" Type="http://schemas.openxmlformats.org/officeDocument/2006/relationships/hyperlink" Target="https://www.linkedin.com/in/urs-jaeger-483947144/" TargetMode="External"/><Relationship Id="rId3" Type="http://schemas.openxmlformats.org/officeDocument/2006/relationships/image" Target="../media/image53.png"/><Relationship Id="rId7" Type="http://schemas.openxmlformats.org/officeDocument/2006/relationships/image" Target="../media/image3.png"/><Relationship Id="rId12" Type="http://schemas.openxmlformats.org/officeDocument/2006/relationships/hyperlink" Target="https://twitter.com/ursojaeger" TargetMode="External"/><Relationship Id="rId17" Type="http://schemas.openxmlformats.org/officeDocument/2006/relationships/image" Target="../media/image60.png"/><Relationship Id="rId2" Type="http://schemas.openxmlformats.org/officeDocument/2006/relationships/notesSlide" Target="../notesSlides/notesSlide1.xml"/><Relationship Id="rId16" Type="http://schemas.openxmlformats.org/officeDocument/2006/relationships/hyperlink" Target="https://www.pinterest.de/ursjaeger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soda-fresh.ch/DE/home.html" TargetMode="External"/><Relationship Id="rId11" Type="http://schemas.openxmlformats.org/officeDocument/2006/relationships/image" Target="../media/image57.png"/><Relationship Id="rId5" Type="http://schemas.openxmlformats.org/officeDocument/2006/relationships/image" Target="../media/image55.png"/><Relationship Id="rId15" Type="http://schemas.openxmlformats.org/officeDocument/2006/relationships/image" Target="../media/image59.png"/><Relationship Id="rId10" Type="http://schemas.openxmlformats.org/officeDocument/2006/relationships/hyperlink" Target="https://www.instagram.com/soda_fresh_schweiz_ag/?hl=de" TargetMode="External"/><Relationship Id="rId19" Type="http://schemas.openxmlformats.org/officeDocument/2006/relationships/image" Target="../media/image61.png"/><Relationship Id="rId4" Type="http://schemas.openxmlformats.org/officeDocument/2006/relationships/image" Target="../media/image54.png"/><Relationship Id="rId9" Type="http://schemas.openxmlformats.org/officeDocument/2006/relationships/image" Target="../media/image56.jpeg"/><Relationship Id="rId14" Type="http://schemas.openxmlformats.org/officeDocument/2006/relationships/hyperlink" Target="https://www.facebook.com/Soda-Fresh-of-Switzerland-196443742719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oda-fresh.ch/DE/home.html" TargetMode="External"/><Relationship Id="rId13" Type="http://schemas.openxmlformats.org/officeDocument/2006/relationships/image" Target="../media/image16.png"/><Relationship Id="rId18" Type="http://schemas.openxmlformats.org/officeDocument/2006/relationships/image" Target="../media/image20.png"/><Relationship Id="rId3" Type="http://schemas.openxmlformats.org/officeDocument/2006/relationships/hyperlink" Target="http://www.soda-fresh.ch/" TargetMode="External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17" Type="http://schemas.openxmlformats.org/officeDocument/2006/relationships/hyperlink" Target="https://www.soda-fresh.ch/site/index.cfm?fuseaction=home.main&amp;vsprache=DE" TargetMode="External"/><Relationship Id="rId2" Type="http://schemas.openxmlformats.org/officeDocument/2006/relationships/image" Target="../media/image7.jpe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image" Target="../media/image21.jpg"/><Relationship Id="rId4" Type="http://schemas.openxmlformats.org/officeDocument/2006/relationships/image" Target="../media/image8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3.jpeg"/><Relationship Id="rId7" Type="http://schemas.openxmlformats.org/officeDocument/2006/relationships/image" Target="../media/image26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hyperlink" Target="https://e-shop.soda-fresh.ch/advanced_search_result.php?categories_id=0&amp;keywords=7010059&amp;inc_subcat=1" TargetMode="External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U:\Daten\Pictures\9. Soda Fresh .me\01.jpg">
            <a:extLst>
              <a:ext uri="{FF2B5EF4-FFF2-40B4-BE49-F238E27FC236}">
                <a16:creationId xmlns:a16="http://schemas.microsoft.com/office/drawing/2014/main" id="{60C07D0A-94B4-4585-95D4-BDE536A0C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3084" y="-1726538"/>
            <a:ext cx="13198168" cy="1031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1F76F227-0BC7-4958-A2A2-6936C9B0C649}"/>
              </a:ext>
            </a:extLst>
          </p:cNvPr>
          <p:cNvSpPr/>
          <p:nvPr/>
        </p:nvSpPr>
        <p:spPr>
          <a:xfrm>
            <a:off x="6827982" y="3823855"/>
            <a:ext cx="644236" cy="1870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graphicFrame>
        <p:nvGraphicFramePr>
          <p:cNvPr id="6" name="Object 22">
            <a:extLst>
              <a:ext uri="{FF2B5EF4-FFF2-40B4-BE49-F238E27FC236}">
                <a16:creationId xmlns:a16="http://schemas.microsoft.com/office/drawing/2014/main" id="{3B6BE68D-D8D1-4C29-A9F2-48782509CE0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5190855"/>
              </p:ext>
            </p:extLst>
          </p:nvPr>
        </p:nvGraphicFramePr>
        <p:xfrm>
          <a:off x="9201150" y="3213100"/>
          <a:ext cx="3529013" cy="364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7" name="PHOTO-PAINT" r:id="rId4" imgW="1346049" imgH="1389975" progId="CorelPHOTOPAINT.Image.15">
                  <p:embed/>
                </p:oleObj>
              </mc:Choice>
              <mc:Fallback>
                <p:oleObj name="PHOTO-PAINT" r:id="rId4" imgW="1346049" imgH="1389975" progId="CorelPHOTOPAINT.Image.15">
                  <p:embed/>
                  <p:pic>
                    <p:nvPicPr>
                      <p:cNvPr id="6" name="Object 22">
                        <a:extLst>
                          <a:ext uri="{FF2B5EF4-FFF2-40B4-BE49-F238E27FC236}">
                            <a16:creationId xmlns:a16="http://schemas.microsoft.com/office/drawing/2014/main" id="{3B6BE68D-D8D1-4C29-A9F2-48782509CE0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01150" y="3213100"/>
                        <a:ext cx="3529013" cy="3644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22">
            <a:extLst>
              <a:ext uri="{FF2B5EF4-FFF2-40B4-BE49-F238E27FC236}">
                <a16:creationId xmlns:a16="http://schemas.microsoft.com/office/drawing/2014/main" id="{A6200C0F-3941-47CA-BEBF-B99A42AC64B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9201253"/>
              </p:ext>
            </p:extLst>
          </p:nvPr>
        </p:nvGraphicFramePr>
        <p:xfrm>
          <a:off x="-336550" y="3314700"/>
          <a:ext cx="3529013" cy="364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8" name="PHOTO-PAINT" r:id="rId6" imgW="1346049" imgH="1389975" progId="CorelPHOTOPAINT.Image.15">
                  <p:embed/>
                </p:oleObj>
              </mc:Choice>
              <mc:Fallback>
                <p:oleObj name="PHOTO-PAINT" r:id="rId6" imgW="1346049" imgH="1389975" progId="CorelPHOTOPAINT.Image.15">
                  <p:embed/>
                  <p:pic>
                    <p:nvPicPr>
                      <p:cNvPr id="7" name="Object 22">
                        <a:extLst>
                          <a:ext uri="{FF2B5EF4-FFF2-40B4-BE49-F238E27FC236}">
                            <a16:creationId xmlns:a16="http://schemas.microsoft.com/office/drawing/2014/main" id="{A6200C0F-3941-47CA-BEBF-B99A42AC64B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36550" y="3314700"/>
                        <a:ext cx="3529013" cy="3644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hteck 8">
            <a:extLst>
              <a:ext uri="{FF2B5EF4-FFF2-40B4-BE49-F238E27FC236}">
                <a16:creationId xmlns:a16="http://schemas.microsoft.com/office/drawing/2014/main" id="{7E7B68EB-5DE6-4DB6-96A0-02BD38FD8309}"/>
              </a:ext>
            </a:extLst>
          </p:cNvPr>
          <p:cNvSpPr/>
          <p:nvPr/>
        </p:nvSpPr>
        <p:spPr>
          <a:xfrm>
            <a:off x="6744715" y="3823855"/>
            <a:ext cx="644236" cy="1870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A7DB92A9-1BC2-4E10-B409-DD2B520EB940}"/>
              </a:ext>
            </a:extLst>
          </p:cNvPr>
          <p:cNvSpPr/>
          <p:nvPr/>
        </p:nvSpPr>
        <p:spPr>
          <a:xfrm>
            <a:off x="3900196" y="1318727"/>
            <a:ext cx="4329404" cy="427964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pic>
        <p:nvPicPr>
          <p:cNvPr id="10" name="Grafik 9" descr="Ein Bild, das Text enthält.&#10;&#10;Automatisch generierte Beschreibung">
            <a:extLst>
              <a:ext uri="{FF2B5EF4-FFF2-40B4-BE49-F238E27FC236}">
                <a16:creationId xmlns:a16="http://schemas.microsoft.com/office/drawing/2014/main" id="{B3D79A32-A005-468E-A3AF-9DE9DAF55A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1774" y="1982118"/>
            <a:ext cx="3928452" cy="266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391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163765E2-9421-4E03-B783-DC959D10B6D3}"/>
              </a:ext>
            </a:extLst>
          </p:cNvPr>
          <p:cNvSpPr txBox="1"/>
          <p:nvPr/>
        </p:nvSpPr>
        <p:spPr>
          <a:xfrm>
            <a:off x="8792665" y="6384889"/>
            <a:ext cx="2167325" cy="30008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de-CH" sz="1350">
                <a:solidFill>
                  <a:schemeClr val="bg1"/>
                </a:solidFill>
              </a:rPr>
              <a:t>HCS Fresh  Modell Baden C</a:t>
            </a:r>
          </a:p>
        </p:txBody>
      </p:sp>
      <p:sp>
        <p:nvSpPr>
          <p:cNvPr id="4" name="Foliennummernplatzhalter 4">
            <a:extLst>
              <a:ext uri="{FF2B5EF4-FFF2-40B4-BE49-F238E27FC236}">
                <a16:creationId xmlns:a16="http://schemas.microsoft.com/office/drawing/2014/main" id="{FABC1017-BE1F-4326-988F-9F5EAE5B715B}"/>
              </a:ext>
            </a:extLst>
          </p:cNvPr>
          <p:cNvSpPr txBox="1">
            <a:spLocks/>
          </p:cNvSpPr>
          <p:nvPr/>
        </p:nvSpPr>
        <p:spPr>
          <a:xfrm>
            <a:off x="11725778" y="6411459"/>
            <a:ext cx="367625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de-CH" sz="90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087D003E-B738-49F1-BE42-D8B7FBF988B6}"/>
              </a:ext>
            </a:extLst>
          </p:cNvPr>
          <p:cNvSpPr/>
          <p:nvPr/>
        </p:nvSpPr>
        <p:spPr>
          <a:xfrm>
            <a:off x="1288047" y="0"/>
            <a:ext cx="5222985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350"/>
          </a:p>
        </p:txBody>
      </p:sp>
      <p:pic>
        <p:nvPicPr>
          <p:cNvPr id="6" name="Grafik 5">
            <a:hlinkClick r:id="rId2"/>
            <a:extLst>
              <a:ext uri="{FF2B5EF4-FFF2-40B4-BE49-F238E27FC236}">
                <a16:creationId xmlns:a16="http://schemas.microsoft.com/office/drawing/2014/main" id="{7E3486C5-11C8-45C1-B0C7-34E4D6889B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137" y="196112"/>
            <a:ext cx="1820712" cy="1256578"/>
          </a:xfrm>
          <a:prstGeom prst="rect">
            <a:avLst/>
          </a:prstGeom>
        </p:spPr>
      </p:pic>
      <p:pic>
        <p:nvPicPr>
          <p:cNvPr id="5" name="Grafik 4" descr="Ein Bild, das Tasse, drinnen, Getränk enthält.&#10;&#10;Automatisch generierte Beschreibung">
            <a:extLst>
              <a:ext uri="{FF2B5EF4-FFF2-40B4-BE49-F238E27FC236}">
                <a16:creationId xmlns:a16="http://schemas.microsoft.com/office/drawing/2014/main" id="{45F66E7D-210B-40C2-898A-CB5166E928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371" y="81416"/>
            <a:ext cx="5081158" cy="6776584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AD5C5309-FC92-41DB-B4D7-8E6B71DC1E11}"/>
              </a:ext>
            </a:extLst>
          </p:cNvPr>
          <p:cNvSpPr txBox="1"/>
          <p:nvPr/>
        </p:nvSpPr>
        <p:spPr>
          <a:xfrm>
            <a:off x="6858136" y="81416"/>
            <a:ext cx="3096457" cy="39703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CH" b="1" dirty="0"/>
              <a:t>2 Grössen</a:t>
            </a:r>
          </a:p>
          <a:p>
            <a:endParaRPr lang="de-CH" dirty="0"/>
          </a:p>
          <a:p>
            <a:r>
              <a:rPr lang="de-CH" dirty="0"/>
              <a:t>Soda Fresh @ </a:t>
            </a:r>
          </a:p>
          <a:p>
            <a:endParaRPr lang="de-CH" dirty="0"/>
          </a:p>
          <a:p>
            <a:r>
              <a:rPr lang="de-CH" dirty="0"/>
              <a:t>Home</a:t>
            </a:r>
          </a:p>
          <a:p>
            <a:endParaRPr lang="de-CH" dirty="0"/>
          </a:p>
          <a:p>
            <a:r>
              <a:rPr lang="de-CH" dirty="0"/>
              <a:t>Office P12</a:t>
            </a:r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r>
              <a:rPr lang="de-CH" dirty="0"/>
              <a:t>Gastro P40</a:t>
            </a:r>
          </a:p>
        </p:txBody>
      </p:sp>
      <p:pic>
        <p:nvPicPr>
          <p:cNvPr id="11" name="Grafik 10" descr="Ein Bild, das weiß, sitzend, Tisch, Kühlschrank enthält.&#10;&#10;Automatisch generierte Beschreibung">
            <a:extLst>
              <a:ext uri="{FF2B5EF4-FFF2-40B4-BE49-F238E27FC236}">
                <a16:creationId xmlns:a16="http://schemas.microsoft.com/office/drawing/2014/main" id="{1C572106-19D8-49A2-BE9A-D7DDF3F69A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3742" y="-28025"/>
            <a:ext cx="1706242" cy="2964129"/>
          </a:xfrm>
          <a:prstGeom prst="rect">
            <a:avLst/>
          </a:prstGeom>
        </p:spPr>
      </p:pic>
      <p:pic>
        <p:nvPicPr>
          <p:cNvPr id="12" name="Grafik 11" descr="Ein Bild, das Kasten enthält.&#10;&#10;Automatisch generierte Beschreibung">
            <a:extLst>
              <a:ext uri="{FF2B5EF4-FFF2-40B4-BE49-F238E27FC236}">
                <a16:creationId xmlns:a16="http://schemas.microsoft.com/office/drawing/2014/main" id="{F6B912D5-A79F-4B4F-91BD-78D45FB78F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421" y="1720582"/>
            <a:ext cx="2755842" cy="1875649"/>
          </a:xfrm>
          <a:prstGeom prst="rect">
            <a:avLst/>
          </a:prstGeom>
        </p:spPr>
      </p:pic>
      <p:pic>
        <p:nvPicPr>
          <p:cNvPr id="17" name="Grafik 16" descr="Ein Bild, das Text, weiß, Küchengerät enthält.&#10;&#10;Automatisch generierte Beschreibung">
            <a:extLst>
              <a:ext uri="{FF2B5EF4-FFF2-40B4-BE49-F238E27FC236}">
                <a16:creationId xmlns:a16="http://schemas.microsoft.com/office/drawing/2014/main" id="{559BF407-236E-4FA5-81E8-49C85F59CD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24775" y="3080166"/>
            <a:ext cx="2167324" cy="3696418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2A151001-6136-4293-AAF7-BE0A0C65D6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64876" y="4051734"/>
            <a:ext cx="1921090" cy="2671970"/>
          </a:xfrm>
          <a:prstGeom prst="rect">
            <a:avLst/>
          </a:prstGeom>
        </p:spPr>
      </p:pic>
      <p:pic>
        <p:nvPicPr>
          <p:cNvPr id="24" name="Grafik 23" descr="Ein Bild, das Text enthält.&#10;&#10;Automatisch generierte Beschreibung">
            <a:extLst>
              <a:ext uri="{FF2B5EF4-FFF2-40B4-BE49-F238E27FC236}">
                <a16:creationId xmlns:a16="http://schemas.microsoft.com/office/drawing/2014/main" id="{9E8E3BCA-61B4-45B4-98DA-428A6AC695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261880">
            <a:off x="7911586" y="4684338"/>
            <a:ext cx="479951" cy="325611"/>
          </a:xfrm>
          <a:prstGeom prst="rect">
            <a:avLst/>
          </a:prstGeom>
        </p:spPr>
      </p:pic>
      <p:pic>
        <p:nvPicPr>
          <p:cNvPr id="14" name="Picture 2" descr="SWISS LABEL Logo">
            <a:extLst>
              <a:ext uri="{FF2B5EF4-FFF2-40B4-BE49-F238E27FC236}">
                <a16:creationId xmlns:a16="http://schemas.microsoft.com/office/drawing/2014/main" id="{474D1A34-6A63-6969-210D-D63A529AC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711" y="1937393"/>
            <a:ext cx="891391" cy="1072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042A7439-7A76-9753-1A96-B43811C94785}"/>
              </a:ext>
            </a:extLst>
          </p:cNvPr>
          <p:cNvSpPr txBox="1"/>
          <p:nvPr/>
        </p:nvSpPr>
        <p:spPr>
          <a:xfrm>
            <a:off x="1424424" y="6350264"/>
            <a:ext cx="1683474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de-CH" dirty="0"/>
              <a:t>Modell Baden C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42140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>
            <a:extLst>
              <a:ext uri="{FF2B5EF4-FFF2-40B4-BE49-F238E27FC236}">
                <a16:creationId xmlns:a16="http://schemas.microsoft.com/office/drawing/2014/main" id="{126ADEF2-2BA7-419F-A580-9C6541A73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B146248-6675-4D3A-B34A-7363E28C91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8E52EA45-4231-40F0-A5F9-509764441E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Freeform 22">
            <a:extLst>
              <a:ext uri="{FF2B5EF4-FFF2-40B4-BE49-F238E27FC236}">
                <a16:creationId xmlns:a16="http://schemas.microsoft.com/office/drawing/2014/main" id="{E26580E3-C3E7-4C81-9BC7-D725DBB74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4695443" cy="6858000"/>
          </a:xfrm>
          <a:custGeom>
            <a:avLst/>
            <a:gdLst>
              <a:gd name="connsiteX0" fmla="*/ 0 w 4992864"/>
              <a:gd name="connsiteY0" fmla="*/ 0 h 6858000"/>
              <a:gd name="connsiteX1" fmla="*/ 4813476 w 4992864"/>
              <a:gd name="connsiteY1" fmla="*/ 0 h 6858000"/>
              <a:gd name="connsiteX2" fmla="*/ 4818239 w 4992864"/>
              <a:gd name="connsiteY2" fmla="*/ 66675 h 6858000"/>
              <a:gd name="connsiteX3" fmla="*/ 4826176 w 4992864"/>
              <a:gd name="connsiteY3" fmla="*/ 122237 h 6858000"/>
              <a:gd name="connsiteX4" fmla="*/ 4835701 w 4992864"/>
              <a:gd name="connsiteY4" fmla="*/ 174625 h 6858000"/>
              <a:gd name="connsiteX5" fmla="*/ 4851576 w 4992864"/>
              <a:gd name="connsiteY5" fmla="*/ 217487 h 6858000"/>
              <a:gd name="connsiteX6" fmla="*/ 4867451 w 4992864"/>
              <a:gd name="connsiteY6" fmla="*/ 260350 h 6858000"/>
              <a:gd name="connsiteX7" fmla="*/ 4886501 w 4992864"/>
              <a:gd name="connsiteY7" fmla="*/ 296862 h 6858000"/>
              <a:gd name="connsiteX8" fmla="*/ 4905551 w 4992864"/>
              <a:gd name="connsiteY8" fmla="*/ 334962 h 6858000"/>
              <a:gd name="connsiteX9" fmla="*/ 4923014 w 4992864"/>
              <a:gd name="connsiteY9" fmla="*/ 369887 h 6858000"/>
              <a:gd name="connsiteX10" fmla="*/ 4940476 w 4992864"/>
              <a:gd name="connsiteY10" fmla="*/ 409575 h 6858000"/>
              <a:gd name="connsiteX11" fmla="*/ 4956351 w 4992864"/>
              <a:gd name="connsiteY11" fmla="*/ 450850 h 6858000"/>
              <a:gd name="connsiteX12" fmla="*/ 4970639 w 4992864"/>
              <a:gd name="connsiteY12" fmla="*/ 496887 h 6858000"/>
              <a:gd name="connsiteX13" fmla="*/ 4981751 w 4992864"/>
              <a:gd name="connsiteY13" fmla="*/ 546100 h 6858000"/>
              <a:gd name="connsiteX14" fmla="*/ 4989689 w 4992864"/>
              <a:gd name="connsiteY14" fmla="*/ 606425 h 6858000"/>
              <a:gd name="connsiteX15" fmla="*/ 4992864 w 4992864"/>
              <a:gd name="connsiteY15" fmla="*/ 673100 h 6858000"/>
              <a:gd name="connsiteX16" fmla="*/ 4989689 w 4992864"/>
              <a:gd name="connsiteY16" fmla="*/ 744537 h 6858000"/>
              <a:gd name="connsiteX17" fmla="*/ 4981751 w 4992864"/>
              <a:gd name="connsiteY17" fmla="*/ 801687 h 6858000"/>
              <a:gd name="connsiteX18" fmla="*/ 4970639 w 4992864"/>
              <a:gd name="connsiteY18" fmla="*/ 854075 h 6858000"/>
              <a:gd name="connsiteX19" fmla="*/ 4956351 w 4992864"/>
              <a:gd name="connsiteY19" fmla="*/ 901700 h 6858000"/>
              <a:gd name="connsiteX20" fmla="*/ 4940476 w 4992864"/>
              <a:gd name="connsiteY20" fmla="*/ 942975 h 6858000"/>
              <a:gd name="connsiteX21" fmla="*/ 4921426 w 4992864"/>
              <a:gd name="connsiteY21" fmla="*/ 981075 h 6858000"/>
              <a:gd name="connsiteX22" fmla="*/ 4902376 w 4992864"/>
              <a:gd name="connsiteY22" fmla="*/ 1017587 h 6858000"/>
              <a:gd name="connsiteX23" fmla="*/ 4883326 w 4992864"/>
              <a:gd name="connsiteY23" fmla="*/ 1055687 h 6858000"/>
              <a:gd name="connsiteX24" fmla="*/ 4865864 w 4992864"/>
              <a:gd name="connsiteY24" fmla="*/ 1095375 h 6858000"/>
              <a:gd name="connsiteX25" fmla="*/ 4848401 w 4992864"/>
              <a:gd name="connsiteY25" fmla="*/ 1136650 h 6858000"/>
              <a:gd name="connsiteX26" fmla="*/ 4834114 w 4992864"/>
              <a:gd name="connsiteY26" fmla="*/ 1182687 h 6858000"/>
              <a:gd name="connsiteX27" fmla="*/ 4824589 w 4992864"/>
              <a:gd name="connsiteY27" fmla="*/ 1235075 h 6858000"/>
              <a:gd name="connsiteX28" fmla="*/ 4815064 w 4992864"/>
              <a:gd name="connsiteY28" fmla="*/ 1295400 h 6858000"/>
              <a:gd name="connsiteX29" fmla="*/ 4813476 w 4992864"/>
              <a:gd name="connsiteY29" fmla="*/ 1363662 h 6858000"/>
              <a:gd name="connsiteX30" fmla="*/ 4815064 w 4992864"/>
              <a:gd name="connsiteY30" fmla="*/ 1431925 h 6858000"/>
              <a:gd name="connsiteX31" fmla="*/ 4824589 w 4992864"/>
              <a:gd name="connsiteY31" fmla="*/ 1492250 h 6858000"/>
              <a:gd name="connsiteX32" fmla="*/ 4834114 w 4992864"/>
              <a:gd name="connsiteY32" fmla="*/ 1544637 h 6858000"/>
              <a:gd name="connsiteX33" fmla="*/ 4848401 w 4992864"/>
              <a:gd name="connsiteY33" fmla="*/ 1589087 h 6858000"/>
              <a:gd name="connsiteX34" fmla="*/ 4865864 w 4992864"/>
              <a:gd name="connsiteY34" fmla="*/ 1631950 h 6858000"/>
              <a:gd name="connsiteX35" fmla="*/ 4883326 w 4992864"/>
              <a:gd name="connsiteY35" fmla="*/ 1671637 h 6858000"/>
              <a:gd name="connsiteX36" fmla="*/ 4902376 w 4992864"/>
              <a:gd name="connsiteY36" fmla="*/ 1708150 h 6858000"/>
              <a:gd name="connsiteX37" fmla="*/ 4921426 w 4992864"/>
              <a:gd name="connsiteY37" fmla="*/ 1743075 h 6858000"/>
              <a:gd name="connsiteX38" fmla="*/ 4940476 w 4992864"/>
              <a:gd name="connsiteY38" fmla="*/ 1782762 h 6858000"/>
              <a:gd name="connsiteX39" fmla="*/ 4956351 w 4992864"/>
              <a:gd name="connsiteY39" fmla="*/ 1824037 h 6858000"/>
              <a:gd name="connsiteX40" fmla="*/ 4970639 w 4992864"/>
              <a:gd name="connsiteY40" fmla="*/ 1870075 h 6858000"/>
              <a:gd name="connsiteX41" fmla="*/ 4981751 w 4992864"/>
              <a:gd name="connsiteY41" fmla="*/ 1922462 h 6858000"/>
              <a:gd name="connsiteX42" fmla="*/ 4989689 w 4992864"/>
              <a:gd name="connsiteY42" fmla="*/ 1982787 h 6858000"/>
              <a:gd name="connsiteX43" fmla="*/ 4992864 w 4992864"/>
              <a:gd name="connsiteY43" fmla="*/ 2051050 h 6858000"/>
              <a:gd name="connsiteX44" fmla="*/ 4989689 w 4992864"/>
              <a:gd name="connsiteY44" fmla="*/ 2119312 h 6858000"/>
              <a:gd name="connsiteX45" fmla="*/ 4981751 w 4992864"/>
              <a:gd name="connsiteY45" fmla="*/ 2179637 h 6858000"/>
              <a:gd name="connsiteX46" fmla="*/ 4970639 w 4992864"/>
              <a:gd name="connsiteY46" fmla="*/ 2232025 h 6858000"/>
              <a:gd name="connsiteX47" fmla="*/ 4956351 w 4992864"/>
              <a:gd name="connsiteY47" fmla="*/ 2278062 h 6858000"/>
              <a:gd name="connsiteX48" fmla="*/ 4940476 w 4992864"/>
              <a:gd name="connsiteY48" fmla="*/ 2319337 h 6858000"/>
              <a:gd name="connsiteX49" fmla="*/ 4921426 w 4992864"/>
              <a:gd name="connsiteY49" fmla="*/ 2359025 h 6858000"/>
              <a:gd name="connsiteX50" fmla="*/ 4902376 w 4992864"/>
              <a:gd name="connsiteY50" fmla="*/ 2395537 h 6858000"/>
              <a:gd name="connsiteX51" fmla="*/ 4883326 w 4992864"/>
              <a:gd name="connsiteY51" fmla="*/ 2433637 h 6858000"/>
              <a:gd name="connsiteX52" fmla="*/ 4865864 w 4992864"/>
              <a:gd name="connsiteY52" fmla="*/ 2471737 h 6858000"/>
              <a:gd name="connsiteX53" fmla="*/ 4848401 w 4992864"/>
              <a:gd name="connsiteY53" fmla="*/ 2513012 h 6858000"/>
              <a:gd name="connsiteX54" fmla="*/ 4834114 w 4992864"/>
              <a:gd name="connsiteY54" fmla="*/ 2560637 h 6858000"/>
              <a:gd name="connsiteX55" fmla="*/ 4824589 w 4992864"/>
              <a:gd name="connsiteY55" fmla="*/ 2613025 h 6858000"/>
              <a:gd name="connsiteX56" fmla="*/ 4815064 w 4992864"/>
              <a:gd name="connsiteY56" fmla="*/ 2671762 h 6858000"/>
              <a:gd name="connsiteX57" fmla="*/ 4813476 w 4992864"/>
              <a:gd name="connsiteY57" fmla="*/ 2741612 h 6858000"/>
              <a:gd name="connsiteX58" fmla="*/ 4815064 w 4992864"/>
              <a:gd name="connsiteY58" fmla="*/ 2809875 h 6858000"/>
              <a:gd name="connsiteX59" fmla="*/ 4824589 w 4992864"/>
              <a:gd name="connsiteY59" fmla="*/ 2868612 h 6858000"/>
              <a:gd name="connsiteX60" fmla="*/ 4834114 w 4992864"/>
              <a:gd name="connsiteY60" fmla="*/ 2922587 h 6858000"/>
              <a:gd name="connsiteX61" fmla="*/ 4848401 w 4992864"/>
              <a:gd name="connsiteY61" fmla="*/ 2967037 h 6858000"/>
              <a:gd name="connsiteX62" fmla="*/ 4865864 w 4992864"/>
              <a:gd name="connsiteY62" fmla="*/ 3009900 h 6858000"/>
              <a:gd name="connsiteX63" fmla="*/ 4883326 w 4992864"/>
              <a:gd name="connsiteY63" fmla="*/ 3046412 h 6858000"/>
              <a:gd name="connsiteX64" fmla="*/ 4902376 w 4992864"/>
              <a:gd name="connsiteY64" fmla="*/ 3084512 h 6858000"/>
              <a:gd name="connsiteX65" fmla="*/ 4921426 w 4992864"/>
              <a:gd name="connsiteY65" fmla="*/ 3121025 h 6858000"/>
              <a:gd name="connsiteX66" fmla="*/ 4940476 w 4992864"/>
              <a:gd name="connsiteY66" fmla="*/ 3160712 h 6858000"/>
              <a:gd name="connsiteX67" fmla="*/ 4956351 w 4992864"/>
              <a:gd name="connsiteY67" fmla="*/ 3201987 h 6858000"/>
              <a:gd name="connsiteX68" fmla="*/ 4970639 w 4992864"/>
              <a:gd name="connsiteY68" fmla="*/ 3248025 h 6858000"/>
              <a:gd name="connsiteX69" fmla="*/ 4981751 w 4992864"/>
              <a:gd name="connsiteY69" fmla="*/ 3300412 h 6858000"/>
              <a:gd name="connsiteX70" fmla="*/ 4989689 w 4992864"/>
              <a:gd name="connsiteY70" fmla="*/ 3360737 h 6858000"/>
              <a:gd name="connsiteX71" fmla="*/ 4992864 w 4992864"/>
              <a:gd name="connsiteY71" fmla="*/ 3427412 h 6858000"/>
              <a:gd name="connsiteX72" fmla="*/ 4989689 w 4992864"/>
              <a:gd name="connsiteY72" fmla="*/ 3497262 h 6858000"/>
              <a:gd name="connsiteX73" fmla="*/ 4981751 w 4992864"/>
              <a:gd name="connsiteY73" fmla="*/ 3557587 h 6858000"/>
              <a:gd name="connsiteX74" fmla="*/ 4970639 w 4992864"/>
              <a:gd name="connsiteY74" fmla="*/ 3609975 h 6858000"/>
              <a:gd name="connsiteX75" fmla="*/ 4956351 w 4992864"/>
              <a:gd name="connsiteY75" fmla="*/ 3656012 h 6858000"/>
              <a:gd name="connsiteX76" fmla="*/ 4940476 w 4992864"/>
              <a:gd name="connsiteY76" fmla="*/ 3697287 h 6858000"/>
              <a:gd name="connsiteX77" fmla="*/ 4921426 w 4992864"/>
              <a:gd name="connsiteY77" fmla="*/ 3736975 h 6858000"/>
              <a:gd name="connsiteX78" fmla="*/ 4883326 w 4992864"/>
              <a:gd name="connsiteY78" fmla="*/ 3811587 h 6858000"/>
              <a:gd name="connsiteX79" fmla="*/ 4865864 w 4992864"/>
              <a:gd name="connsiteY79" fmla="*/ 3848100 h 6858000"/>
              <a:gd name="connsiteX80" fmla="*/ 4848401 w 4992864"/>
              <a:gd name="connsiteY80" fmla="*/ 3890962 h 6858000"/>
              <a:gd name="connsiteX81" fmla="*/ 4834114 w 4992864"/>
              <a:gd name="connsiteY81" fmla="*/ 3935412 h 6858000"/>
              <a:gd name="connsiteX82" fmla="*/ 4824589 w 4992864"/>
              <a:gd name="connsiteY82" fmla="*/ 3987800 h 6858000"/>
              <a:gd name="connsiteX83" fmla="*/ 4815064 w 4992864"/>
              <a:gd name="connsiteY83" fmla="*/ 4048125 h 6858000"/>
              <a:gd name="connsiteX84" fmla="*/ 4813476 w 4992864"/>
              <a:gd name="connsiteY84" fmla="*/ 4116387 h 6858000"/>
              <a:gd name="connsiteX85" fmla="*/ 4815064 w 4992864"/>
              <a:gd name="connsiteY85" fmla="*/ 4186237 h 6858000"/>
              <a:gd name="connsiteX86" fmla="*/ 4824589 w 4992864"/>
              <a:gd name="connsiteY86" fmla="*/ 4244975 h 6858000"/>
              <a:gd name="connsiteX87" fmla="*/ 4834114 w 4992864"/>
              <a:gd name="connsiteY87" fmla="*/ 4297362 h 6858000"/>
              <a:gd name="connsiteX88" fmla="*/ 4848401 w 4992864"/>
              <a:gd name="connsiteY88" fmla="*/ 4343400 h 6858000"/>
              <a:gd name="connsiteX89" fmla="*/ 4865864 w 4992864"/>
              <a:gd name="connsiteY89" fmla="*/ 4386262 h 6858000"/>
              <a:gd name="connsiteX90" fmla="*/ 4883326 w 4992864"/>
              <a:gd name="connsiteY90" fmla="*/ 4424362 h 6858000"/>
              <a:gd name="connsiteX91" fmla="*/ 4921426 w 4992864"/>
              <a:gd name="connsiteY91" fmla="*/ 4498975 h 6858000"/>
              <a:gd name="connsiteX92" fmla="*/ 4940476 w 4992864"/>
              <a:gd name="connsiteY92" fmla="*/ 4537075 h 6858000"/>
              <a:gd name="connsiteX93" fmla="*/ 4956351 w 4992864"/>
              <a:gd name="connsiteY93" fmla="*/ 4579937 h 6858000"/>
              <a:gd name="connsiteX94" fmla="*/ 4970639 w 4992864"/>
              <a:gd name="connsiteY94" fmla="*/ 4625975 h 6858000"/>
              <a:gd name="connsiteX95" fmla="*/ 4981751 w 4992864"/>
              <a:gd name="connsiteY95" fmla="*/ 4678362 h 6858000"/>
              <a:gd name="connsiteX96" fmla="*/ 4989689 w 4992864"/>
              <a:gd name="connsiteY96" fmla="*/ 4738687 h 6858000"/>
              <a:gd name="connsiteX97" fmla="*/ 4992864 w 4992864"/>
              <a:gd name="connsiteY97" fmla="*/ 4806950 h 6858000"/>
              <a:gd name="connsiteX98" fmla="*/ 4989689 w 4992864"/>
              <a:gd name="connsiteY98" fmla="*/ 4875212 h 6858000"/>
              <a:gd name="connsiteX99" fmla="*/ 4981751 w 4992864"/>
              <a:gd name="connsiteY99" fmla="*/ 4935537 h 6858000"/>
              <a:gd name="connsiteX100" fmla="*/ 4970639 w 4992864"/>
              <a:gd name="connsiteY100" fmla="*/ 4987925 h 6858000"/>
              <a:gd name="connsiteX101" fmla="*/ 4956351 w 4992864"/>
              <a:gd name="connsiteY101" fmla="*/ 5033962 h 6858000"/>
              <a:gd name="connsiteX102" fmla="*/ 4940476 w 4992864"/>
              <a:gd name="connsiteY102" fmla="*/ 5075237 h 6858000"/>
              <a:gd name="connsiteX103" fmla="*/ 4921426 w 4992864"/>
              <a:gd name="connsiteY103" fmla="*/ 5114925 h 6858000"/>
              <a:gd name="connsiteX104" fmla="*/ 4902376 w 4992864"/>
              <a:gd name="connsiteY104" fmla="*/ 5149850 h 6858000"/>
              <a:gd name="connsiteX105" fmla="*/ 4883326 w 4992864"/>
              <a:gd name="connsiteY105" fmla="*/ 5186362 h 6858000"/>
              <a:gd name="connsiteX106" fmla="*/ 4865864 w 4992864"/>
              <a:gd name="connsiteY106" fmla="*/ 5226050 h 6858000"/>
              <a:gd name="connsiteX107" fmla="*/ 4848401 w 4992864"/>
              <a:gd name="connsiteY107" fmla="*/ 5268912 h 6858000"/>
              <a:gd name="connsiteX108" fmla="*/ 4834114 w 4992864"/>
              <a:gd name="connsiteY108" fmla="*/ 5313362 h 6858000"/>
              <a:gd name="connsiteX109" fmla="*/ 4824589 w 4992864"/>
              <a:gd name="connsiteY109" fmla="*/ 5365750 h 6858000"/>
              <a:gd name="connsiteX110" fmla="*/ 4815064 w 4992864"/>
              <a:gd name="connsiteY110" fmla="*/ 5426075 h 6858000"/>
              <a:gd name="connsiteX111" fmla="*/ 4813476 w 4992864"/>
              <a:gd name="connsiteY111" fmla="*/ 5494337 h 6858000"/>
              <a:gd name="connsiteX112" fmla="*/ 4815064 w 4992864"/>
              <a:gd name="connsiteY112" fmla="*/ 5562600 h 6858000"/>
              <a:gd name="connsiteX113" fmla="*/ 4824589 w 4992864"/>
              <a:gd name="connsiteY113" fmla="*/ 5622925 h 6858000"/>
              <a:gd name="connsiteX114" fmla="*/ 4834114 w 4992864"/>
              <a:gd name="connsiteY114" fmla="*/ 5675312 h 6858000"/>
              <a:gd name="connsiteX115" fmla="*/ 4848401 w 4992864"/>
              <a:gd name="connsiteY115" fmla="*/ 5721350 h 6858000"/>
              <a:gd name="connsiteX116" fmla="*/ 4865864 w 4992864"/>
              <a:gd name="connsiteY116" fmla="*/ 5762625 h 6858000"/>
              <a:gd name="connsiteX117" fmla="*/ 4883326 w 4992864"/>
              <a:gd name="connsiteY117" fmla="*/ 5802312 h 6858000"/>
              <a:gd name="connsiteX118" fmla="*/ 4902376 w 4992864"/>
              <a:gd name="connsiteY118" fmla="*/ 5840412 h 6858000"/>
              <a:gd name="connsiteX119" fmla="*/ 4921426 w 4992864"/>
              <a:gd name="connsiteY119" fmla="*/ 5876925 h 6858000"/>
              <a:gd name="connsiteX120" fmla="*/ 4940476 w 4992864"/>
              <a:gd name="connsiteY120" fmla="*/ 5915025 h 6858000"/>
              <a:gd name="connsiteX121" fmla="*/ 4956351 w 4992864"/>
              <a:gd name="connsiteY121" fmla="*/ 5956300 h 6858000"/>
              <a:gd name="connsiteX122" fmla="*/ 4970639 w 4992864"/>
              <a:gd name="connsiteY122" fmla="*/ 6003925 h 6858000"/>
              <a:gd name="connsiteX123" fmla="*/ 4981751 w 4992864"/>
              <a:gd name="connsiteY123" fmla="*/ 6056312 h 6858000"/>
              <a:gd name="connsiteX124" fmla="*/ 4989689 w 4992864"/>
              <a:gd name="connsiteY124" fmla="*/ 6113462 h 6858000"/>
              <a:gd name="connsiteX125" fmla="*/ 4992864 w 4992864"/>
              <a:gd name="connsiteY125" fmla="*/ 6183312 h 6858000"/>
              <a:gd name="connsiteX126" fmla="*/ 4989689 w 4992864"/>
              <a:gd name="connsiteY126" fmla="*/ 6251575 h 6858000"/>
              <a:gd name="connsiteX127" fmla="*/ 4981751 w 4992864"/>
              <a:gd name="connsiteY127" fmla="*/ 6311900 h 6858000"/>
              <a:gd name="connsiteX128" fmla="*/ 4970639 w 4992864"/>
              <a:gd name="connsiteY128" fmla="*/ 6361112 h 6858000"/>
              <a:gd name="connsiteX129" fmla="*/ 4956351 w 4992864"/>
              <a:gd name="connsiteY129" fmla="*/ 6407150 h 6858000"/>
              <a:gd name="connsiteX130" fmla="*/ 4940476 w 4992864"/>
              <a:gd name="connsiteY130" fmla="*/ 6448425 h 6858000"/>
              <a:gd name="connsiteX131" fmla="*/ 4923014 w 4992864"/>
              <a:gd name="connsiteY131" fmla="*/ 6488112 h 6858000"/>
              <a:gd name="connsiteX132" fmla="*/ 4905551 w 4992864"/>
              <a:gd name="connsiteY132" fmla="*/ 6523037 h 6858000"/>
              <a:gd name="connsiteX133" fmla="*/ 4886501 w 4992864"/>
              <a:gd name="connsiteY133" fmla="*/ 6561137 h 6858000"/>
              <a:gd name="connsiteX134" fmla="*/ 4867451 w 4992864"/>
              <a:gd name="connsiteY134" fmla="*/ 6597650 h 6858000"/>
              <a:gd name="connsiteX135" fmla="*/ 4851576 w 4992864"/>
              <a:gd name="connsiteY135" fmla="*/ 6640512 h 6858000"/>
              <a:gd name="connsiteX136" fmla="*/ 4835701 w 4992864"/>
              <a:gd name="connsiteY136" fmla="*/ 6683375 h 6858000"/>
              <a:gd name="connsiteX137" fmla="*/ 4826176 w 4992864"/>
              <a:gd name="connsiteY137" fmla="*/ 6735762 h 6858000"/>
              <a:gd name="connsiteX138" fmla="*/ 4818239 w 4992864"/>
              <a:gd name="connsiteY138" fmla="*/ 6791325 h 6858000"/>
              <a:gd name="connsiteX139" fmla="*/ 4813476 w 4992864"/>
              <a:gd name="connsiteY139" fmla="*/ 6858000 h 6858000"/>
              <a:gd name="connsiteX140" fmla="*/ 0 w 499286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992864" h="6858000">
                <a:moveTo>
                  <a:pt x="0" y="0"/>
                </a:moveTo>
                <a:lnTo>
                  <a:pt x="4813476" y="0"/>
                </a:lnTo>
                <a:lnTo>
                  <a:pt x="4818239" y="66675"/>
                </a:lnTo>
                <a:lnTo>
                  <a:pt x="4826176" y="122237"/>
                </a:lnTo>
                <a:lnTo>
                  <a:pt x="4835701" y="174625"/>
                </a:lnTo>
                <a:lnTo>
                  <a:pt x="4851576" y="217487"/>
                </a:lnTo>
                <a:lnTo>
                  <a:pt x="4867451" y="260350"/>
                </a:lnTo>
                <a:lnTo>
                  <a:pt x="4886501" y="296862"/>
                </a:lnTo>
                <a:lnTo>
                  <a:pt x="4905551" y="334962"/>
                </a:lnTo>
                <a:lnTo>
                  <a:pt x="4923014" y="369887"/>
                </a:lnTo>
                <a:lnTo>
                  <a:pt x="4940476" y="409575"/>
                </a:lnTo>
                <a:lnTo>
                  <a:pt x="4956351" y="450850"/>
                </a:lnTo>
                <a:lnTo>
                  <a:pt x="4970639" y="496887"/>
                </a:lnTo>
                <a:lnTo>
                  <a:pt x="4981751" y="546100"/>
                </a:lnTo>
                <a:lnTo>
                  <a:pt x="4989689" y="606425"/>
                </a:lnTo>
                <a:lnTo>
                  <a:pt x="4992864" y="673100"/>
                </a:lnTo>
                <a:lnTo>
                  <a:pt x="4989689" y="744537"/>
                </a:lnTo>
                <a:lnTo>
                  <a:pt x="4981751" y="801687"/>
                </a:lnTo>
                <a:lnTo>
                  <a:pt x="4970639" y="854075"/>
                </a:lnTo>
                <a:lnTo>
                  <a:pt x="4956351" y="901700"/>
                </a:lnTo>
                <a:lnTo>
                  <a:pt x="4940476" y="942975"/>
                </a:lnTo>
                <a:lnTo>
                  <a:pt x="4921426" y="981075"/>
                </a:lnTo>
                <a:lnTo>
                  <a:pt x="4902376" y="1017587"/>
                </a:lnTo>
                <a:lnTo>
                  <a:pt x="4883326" y="1055687"/>
                </a:lnTo>
                <a:lnTo>
                  <a:pt x="4865864" y="1095375"/>
                </a:lnTo>
                <a:lnTo>
                  <a:pt x="4848401" y="1136650"/>
                </a:lnTo>
                <a:lnTo>
                  <a:pt x="4834114" y="1182687"/>
                </a:lnTo>
                <a:lnTo>
                  <a:pt x="4824589" y="1235075"/>
                </a:lnTo>
                <a:lnTo>
                  <a:pt x="4815064" y="1295400"/>
                </a:lnTo>
                <a:lnTo>
                  <a:pt x="4813476" y="1363662"/>
                </a:lnTo>
                <a:lnTo>
                  <a:pt x="4815064" y="1431925"/>
                </a:lnTo>
                <a:lnTo>
                  <a:pt x="4824589" y="1492250"/>
                </a:lnTo>
                <a:lnTo>
                  <a:pt x="4834114" y="1544637"/>
                </a:lnTo>
                <a:lnTo>
                  <a:pt x="4848401" y="1589087"/>
                </a:lnTo>
                <a:lnTo>
                  <a:pt x="4865864" y="1631950"/>
                </a:lnTo>
                <a:lnTo>
                  <a:pt x="4883326" y="1671637"/>
                </a:lnTo>
                <a:lnTo>
                  <a:pt x="4902376" y="1708150"/>
                </a:lnTo>
                <a:lnTo>
                  <a:pt x="4921426" y="1743075"/>
                </a:lnTo>
                <a:lnTo>
                  <a:pt x="4940476" y="1782762"/>
                </a:lnTo>
                <a:lnTo>
                  <a:pt x="4956351" y="1824037"/>
                </a:lnTo>
                <a:lnTo>
                  <a:pt x="4970639" y="1870075"/>
                </a:lnTo>
                <a:lnTo>
                  <a:pt x="4981751" y="1922462"/>
                </a:lnTo>
                <a:lnTo>
                  <a:pt x="4989689" y="1982787"/>
                </a:lnTo>
                <a:lnTo>
                  <a:pt x="4992864" y="2051050"/>
                </a:lnTo>
                <a:lnTo>
                  <a:pt x="4989689" y="2119312"/>
                </a:lnTo>
                <a:lnTo>
                  <a:pt x="4981751" y="2179637"/>
                </a:lnTo>
                <a:lnTo>
                  <a:pt x="4970639" y="2232025"/>
                </a:lnTo>
                <a:lnTo>
                  <a:pt x="4956351" y="2278062"/>
                </a:lnTo>
                <a:lnTo>
                  <a:pt x="4940476" y="2319337"/>
                </a:lnTo>
                <a:lnTo>
                  <a:pt x="4921426" y="2359025"/>
                </a:lnTo>
                <a:lnTo>
                  <a:pt x="4902376" y="2395537"/>
                </a:lnTo>
                <a:lnTo>
                  <a:pt x="4883326" y="2433637"/>
                </a:lnTo>
                <a:lnTo>
                  <a:pt x="4865864" y="2471737"/>
                </a:lnTo>
                <a:lnTo>
                  <a:pt x="4848401" y="2513012"/>
                </a:lnTo>
                <a:lnTo>
                  <a:pt x="4834114" y="2560637"/>
                </a:lnTo>
                <a:lnTo>
                  <a:pt x="4824589" y="2613025"/>
                </a:lnTo>
                <a:lnTo>
                  <a:pt x="4815064" y="2671762"/>
                </a:lnTo>
                <a:lnTo>
                  <a:pt x="4813476" y="2741612"/>
                </a:lnTo>
                <a:lnTo>
                  <a:pt x="4815064" y="2809875"/>
                </a:lnTo>
                <a:lnTo>
                  <a:pt x="4824589" y="2868612"/>
                </a:lnTo>
                <a:lnTo>
                  <a:pt x="4834114" y="2922587"/>
                </a:lnTo>
                <a:lnTo>
                  <a:pt x="4848401" y="2967037"/>
                </a:lnTo>
                <a:lnTo>
                  <a:pt x="4865864" y="3009900"/>
                </a:lnTo>
                <a:lnTo>
                  <a:pt x="4883326" y="3046412"/>
                </a:lnTo>
                <a:lnTo>
                  <a:pt x="4902376" y="3084512"/>
                </a:lnTo>
                <a:lnTo>
                  <a:pt x="4921426" y="3121025"/>
                </a:lnTo>
                <a:lnTo>
                  <a:pt x="4940476" y="3160712"/>
                </a:lnTo>
                <a:lnTo>
                  <a:pt x="4956351" y="3201987"/>
                </a:lnTo>
                <a:lnTo>
                  <a:pt x="4970639" y="3248025"/>
                </a:lnTo>
                <a:lnTo>
                  <a:pt x="4981751" y="3300412"/>
                </a:lnTo>
                <a:lnTo>
                  <a:pt x="4989689" y="3360737"/>
                </a:lnTo>
                <a:lnTo>
                  <a:pt x="4992864" y="3427412"/>
                </a:lnTo>
                <a:lnTo>
                  <a:pt x="4989689" y="3497262"/>
                </a:lnTo>
                <a:lnTo>
                  <a:pt x="4981751" y="3557587"/>
                </a:lnTo>
                <a:lnTo>
                  <a:pt x="4970639" y="3609975"/>
                </a:lnTo>
                <a:lnTo>
                  <a:pt x="4956351" y="3656012"/>
                </a:lnTo>
                <a:lnTo>
                  <a:pt x="4940476" y="3697287"/>
                </a:lnTo>
                <a:lnTo>
                  <a:pt x="4921426" y="3736975"/>
                </a:lnTo>
                <a:lnTo>
                  <a:pt x="4883326" y="3811587"/>
                </a:lnTo>
                <a:lnTo>
                  <a:pt x="4865864" y="3848100"/>
                </a:lnTo>
                <a:lnTo>
                  <a:pt x="4848401" y="3890962"/>
                </a:lnTo>
                <a:lnTo>
                  <a:pt x="4834114" y="3935412"/>
                </a:lnTo>
                <a:lnTo>
                  <a:pt x="4824589" y="3987800"/>
                </a:lnTo>
                <a:lnTo>
                  <a:pt x="4815064" y="4048125"/>
                </a:lnTo>
                <a:lnTo>
                  <a:pt x="4813476" y="4116387"/>
                </a:lnTo>
                <a:lnTo>
                  <a:pt x="4815064" y="4186237"/>
                </a:lnTo>
                <a:lnTo>
                  <a:pt x="4824589" y="4244975"/>
                </a:lnTo>
                <a:lnTo>
                  <a:pt x="4834114" y="4297362"/>
                </a:lnTo>
                <a:lnTo>
                  <a:pt x="4848401" y="4343400"/>
                </a:lnTo>
                <a:lnTo>
                  <a:pt x="4865864" y="4386262"/>
                </a:lnTo>
                <a:lnTo>
                  <a:pt x="4883326" y="4424362"/>
                </a:lnTo>
                <a:lnTo>
                  <a:pt x="4921426" y="4498975"/>
                </a:lnTo>
                <a:lnTo>
                  <a:pt x="4940476" y="4537075"/>
                </a:lnTo>
                <a:lnTo>
                  <a:pt x="4956351" y="4579937"/>
                </a:lnTo>
                <a:lnTo>
                  <a:pt x="4970639" y="4625975"/>
                </a:lnTo>
                <a:lnTo>
                  <a:pt x="4981751" y="4678362"/>
                </a:lnTo>
                <a:lnTo>
                  <a:pt x="4989689" y="4738687"/>
                </a:lnTo>
                <a:lnTo>
                  <a:pt x="4992864" y="4806950"/>
                </a:lnTo>
                <a:lnTo>
                  <a:pt x="4989689" y="4875212"/>
                </a:lnTo>
                <a:lnTo>
                  <a:pt x="4981751" y="4935537"/>
                </a:lnTo>
                <a:lnTo>
                  <a:pt x="4970639" y="4987925"/>
                </a:lnTo>
                <a:lnTo>
                  <a:pt x="4956351" y="5033962"/>
                </a:lnTo>
                <a:lnTo>
                  <a:pt x="4940476" y="5075237"/>
                </a:lnTo>
                <a:lnTo>
                  <a:pt x="4921426" y="5114925"/>
                </a:lnTo>
                <a:lnTo>
                  <a:pt x="4902376" y="5149850"/>
                </a:lnTo>
                <a:lnTo>
                  <a:pt x="4883326" y="5186362"/>
                </a:lnTo>
                <a:lnTo>
                  <a:pt x="4865864" y="5226050"/>
                </a:lnTo>
                <a:lnTo>
                  <a:pt x="4848401" y="5268912"/>
                </a:lnTo>
                <a:lnTo>
                  <a:pt x="4834114" y="5313362"/>
                </a:lnTo>
                <a:lnTo>
                  <a:pt x="4824589" y="5365750"/>
                </a:lnTo>
                <a:lnTo>
                  <a:pt x="4815064" y="5426075"/>
                </a:lnTo>
                <a:lnTo>
                  <a:pt x="4813476" y="5494337"/>
                </a:lnTo>
                <a:lnTo>
                  <a:pt x="4815064" y="5562600"/>
                </a:lnTo>
                <a:lnTo>
                  <a:pt x="4824589" y="5622925"/>
                </a:lnTo>
                <a:lnTo>
                  <a:pt x="4834114" y="5675312"/>
                </a:lnTo>
                <a:lnTo>
                  <a:pt x="4848401" y="5721350"/>
                </a:lnTo>
                <a:lnTo>
                  <a:pt x="4865864" y="5762625"/>
                </a:lnTo>
                <a:lnTo>
                  <a:pt x="4883326" y="5802312"/>
                </a:lnTo>
                <a:lnTo>
                  <a:pt x="4902376" y="5840412"/>
                </a:lnTo>
                <a:lnTo>
                  <a:pt x="4921426" y="5876925"/>
                </a:lnTo>
                <a:lnTo>
                  <a:pt x="4940476" y="5915025"/>
                </a:lnTo>
                <a:lnTo>
                  <a:pt x="4956351" y="5956300"/>
                </a:lnTo>
                <a:lnTo>
                  <a:pt x="4970639" y="6003925"/>
                </a:lnTo>
                <a:lnTo>
                  <a:pt x="4981751" y="6056312"/>
                </a:lnTo>
                <a:lnTo>
                  <a:pt x="4989689" y="6113462"/>
                </a:lnTo>
                <a:lnTo>
                  <a:pt x="4992864" y="6183312"/>
                </a:lnTo>
                <a:lnTo>
                  <a:pt x="4989689" y="6251575"/>
                </a:lnTo>
                <a:lnTo>
                  <a:pt x="4981751" y="6311900"/>
                </a:lnTo>
                <a:lnTo>
                  <a:pt x="4970639" y="6361112"/>
                </a:lnTo>
                <a:lnTo>
                  <a:pt x="4956351" y="6407150"/>
                </a:lnTo>
                <a:lnTo>
                  <a:pt x="4940476" y="6448425"/>
                </a:lnTo>
                <a:lnTo>
                  <a:pt x="4923014" y="6488112"/>
                </a:lnTo>
                <a:lnTo>
                  <a:pt x="4905551" y="6523037"/>
                </a:lnTo>
                <a:lnTo>
                  <a:pt x="4886501" y="6561137"/>
                </a:lnTo>
                <a:lnTo>
                  <a:pt x="4867451" y="6597650"/>
                </a:lnTo>
                <a:lnTo>
                  <a:pt x="4851576" y="6640512"/>
                </a:lnTo>
                <a:lnTo>
                  <a:pt x="4835701" y="6683375"/>
                </a:lnTo>
                <a:lnTo>
                  <a:pt x="4826176" y="6735762"/>
                </a:lnTo>
                <a:lnTo>
                  <a:pt x="4818239" y="6791325"/>
                </a:lnTo>
                <a:lnTo>
                  <a:pt x="48134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2CB7202-57F4-46E0-9FAC-CCC02B7AE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708" y="-11472"/>
            <a:ext cx="3437290" cy="32570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pc="800" dirty="0"/>
              <a:t>Keller Montage</a:t>
            </a:r>
          </a:p>
        </p:txBody>
      </p:sp>
      <p:pic>
        <p:nvPicPr>
          <p:cNvPr id="5" name="Grafik 4" descr="Ein Bild, das drinnen enthält.&#10;&#10;Automatisch generierte Beschreibung">
            <a:extLst>
              <a:ext uri="{FF2B5EF4-FFF2-40B4-BE49-F238E27FC236}">
                <a16:creationId xmlns:a16="http://schemas.microsoft.com/office/drawing/2014/main" id="{BDC09E68-D84C-456A-942D-4EAFB62369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9104" y="-11472"/>
            <a:ext cx="5182392" cy="6909857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FF265049-C96D-49B1-9942-3D2DD6750BFE}"/>
              </a:ext>
            </a:extLst>
          </p:cNvPr>
          <p:cNvSpPr txBox="1"/>
          <p:nvPr/>
        </p:nvSpPr>
        <p:spPr>
          <a:xfrm>
            <a:off x="518362" y="2278890"/>
            <a:ext cx="3254725" cy="39703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CH" dirty="0"/>
              <a:t>Wir haben eine wunderschöne Konsole aus wasserfesten MDF-Tablaren gefertigt.</a:t>
            </a:r>
          </a:p>
          <a:p>
            <a:endParaRPr lang="de-CH" dirty="0"/>
          </a:p>
          <a:p>
            <a:r>
              <a:rPr lang="de-CH" dirty="0"/>
              <a:t>Auf dem unteren Tablar liegt quer der Boiler, oben steht das Kühlgerät.</a:t>
            </a:r>
          </a:p>
          <a:p>
            <a:endParaRPr lang="de-CH" dirty="0"/>
          </a:p>
          <a:p>
            <a:r>
              <a:rPr lang="de-CH" dirty="0"/>
              <a:t>Beim HCS bitte immer dafür sorgen, dass beim </a:t>
            </a:r>
            <a:r>
              <a:rPr lang="de-CH" dirty="0" err="1"/>
              <a:t>Wasseran</a:t>
            </a:r>
            <a:r>
              <a:rPr lang="de-CH" dirty="0"/>
              <a:t>-schluss ein 3/8" Eckventil am liebsten mit Handrad, ein </a:t>
            </a:r>
            <a:r>
              <a:rPr lang="de-CH" dirty="0" err="1"/>
              <a:t>Syphon</a:t>
            </a:r>
            <a:r>
              <a:rPr lang="de-CH" dirty="0"/>
              <a:t> </a:t>
            </a:r>
            <a:r>
              <a:rPr lang="de-CH"/>
              <a:t>und eine T 23 Dreifachsteckdose </a:t>
            </a:r>
            <a:r>
              <a:rPr lang="de-CH" dirty="0"/>
              <a:t>in der Nähe sind. </a:t>
            </a:r>
          </a:p>
        </p:txBody>
      </p:sp>
      <p:pic>
        <p:nvPicPr>
          <p:cNvPr id="9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id="{366CD1FB-40DE-45E9-B1D1-2EB6505A6B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8810" y="5553905"/>
            <a:ext cx="1531157" cy="103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7045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14E8C9-2B10-4282-A3B6-4C72AE2A6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568209"/>
            <a:ext cx="10178322" cy="1492132"/>
          </a:xfrm>
        </p:spPr>
        <p:txBody>
          <a:bodyPr>
            <a:normAutofit/>
          </a:bodyPr>
          <a:lstStyle/>
          <a:p>
            <a:r>
              <a:rPr lang="de-CH" sz="8800" dirty="0"/>
              <a:t>SRS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08701D1-7078-455F-969F-494DEEE669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2014662"/>
            <a:ext cx="10178322" cy="359359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 dirty="0"/>
              <a:t>S </a:t>
            </a:r>
            <a:r>
              <a:rPr lang="de-DE" dirty="0" err="1"/>
              <a:t>steam</a:t>
            </a:r>
            <a:r>
              <a:rPr lang="de-DE" dirty="0"/>
              <a:t>  </a:t>
            </a:r>
          </a:p>
          <a:p>
            <a:r>
              <a:rPr lang="de-DE" dirty="0"/>
              <a:t>R </a:t>
            </a:r>
            <a:r>
              <a:rPr lang="de-DE" dirty="0" err="1"/>
              <a:t>reduction</a:t>
            </a:r>
            <a:r>
              <a:rPr lang="de-DE" dirty="0"/>
              <a:t> </a:t>
            </a:r>
          </a:p>
          <a:p>
            <a:r>
              <a:rPr lang="de-DE" dirty="0"/>
              <a:t>S </a:t>
            </a:r>
            <a:r>
              <a:rPr lang="de-DE" dirty="0" err="1"/>
              <a:t>solution</a:t>
            </a:r>
            <a:r>
              <a:rPr lang="de-DE" dirty="0"/>
              <a:t> </a:t>
            </a:r>
          </a:p>
          <a:p>
            <a:endParaRPr lang="de-DE" dirty="0"/>
          </a:p>
          <a:p>
            <a:r>
              <a:rPr lang="de-DE" dirty="0"/>
              <a:t>Wir können mit der APP die Temperatur des Kochendwasser einstellen.</a:t>
            </a:r>
          </a:p>
          <a:p>
            <a:r>
              <a:rPr lang="de-CH" dirty="0"/>
              <a:t>SRS</a:t>
            </a:r>
          </a:p>
          <a:p>
            <a:r>
              <a:rPr lang="de-CH" dirty="0"/>
              <a:t>Soda Fresh Patent</a:t>
            </a:r>
          </a:p>
        </p:txBody>
      </p:sp>
      <p:pic>
        <p:nvPicPr>
          <p:cNvPr id="5" name="Grafik 4" descr="Ein Bild, das Outdoorobjekt, Spinnennetz enthält.&#10;&#10;Automatisch generierte Beschreibung">
            <a:extLst>
              <a:ext uri="{FF2B5EF4-FFF2-40B4-BE49-F238E27FC236}">
                <a16:creationId xmlns:a16="http://schemas.microsoft.com/office/drawing/2014/main" id="{9448FF3F-DAFB-4292-8AE5-19086D9069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2386" y="2168847"/>
            <a:ext cx="2956287" cy="3006090"/>
          </a:xfrm>
          <a:prstGeom prst="rect">
            <a:avLst/>
          </a:prstGeom>
        </p:spPr>
      </p:pic>
      <p:pic>
        <p:nvPicPr>
          <p:cNvPr id="7" name="Grafik 6" descr="Ein Bild, das Zug, Rauch, Dampf, Himmel enthält.&#10;&#10;Automatisch generierte Beschreibung">
            <a:extLst>
              <a:ext uri="{FF2B5EF4-FFF2-40B4-BE49-F238E27FC236}">
                <a16:creationId xmlns:a16="http://schemas.microsoft.com/office/drawing/2014/main" id="{C53547C6-3074-4D09-9900-A2EA68EE89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3456" y="264968"/>
            <a:ext cx="5344160" cy="3006090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314B9937-3458-4961-8799-6AA45711433F}"/>
              </a:ext>
            </a:extLst>
          </p:cNvPr>
          <p:cNvSpPr txBox="1">
            <a:spLocks/>
          </p:cNvSpPr>
          <p:nvPr/>
        </p:nvSpPr>
        <p:spPr>
          <a:xfrm>
            <a:off x="9821588" y="2914393"/>
            <a:ext cx="1400175" cy="11035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dirty="0"/>
              <a:t>SRS</a:t>
            </a:r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306DFA28-6EDB-4D34-9085-8300E7226FDA}"/>
              </a:ext>
            </a:extLst>
          </p:cNvPr>
          <p:cNvCxnSpPr/>
          <p:nvPr/>
        </p:nvCxnSpPr>
        <p:spPr>
          <a:xfrm flipH="1">
            <a:off x="9250088" y="1595441"/>
            <a:ext cx="2390775" cy="3579496"/>
          </a:xfrm>
          <a:prstGeom prst="line">
            <a:avLst/>
          </a:prstGeom>
          <a:ln w="1016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41109452-B47D-4F75-AF66-10EDF8620578}"/>
              </a:ext>
            </a:extLst>
          </p:cNvPr>
          <p:cNvCxnSpPr>
            <a:cxnSpLocks/>
          </p:cNvCxnSpPr>
          <p:nvPr/>
        </p:nvCxnSpPr>
        <p:spPr>
          <a:xfrm flipH="1" flipV="1">
            <a:off x="9326289" y="1768277"/>
            <a:ext cx="2105024" cy="3244041"/>
          </a:xfrm>
          <a:prstGeom prst="line">
            <a:avLst/>
          </a:prstGeom>
          <a:ln w="1016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E3C9CE4-C9B6-4BC5-9518-5AAB2A340DD9}"/>
              </a:ext>
            </a:extLst>
          </p:cNvPr>
          <p:cNvSpPr txBox="1"/>
          <p:nvPr/>
        </p:nvSpPr>
        <p:spPr>
          <a:xfrm>
            <a:off x="1547230" y="5127852"/>
            <a:ext cx="8958158" cy="95410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de-CH" sz="2800" dirty="0"/>
              <a:t>Soda Fresh spricht von einem Kochendwasser Wasserhahn</a:t>
            </a:r>
          </a:p>
          <a:p>
            <a:pPr algn="ctr"/>
            <a:r>
              <a:rPr lang="de-CH" sz="2800" dirty="0"/>
              <a:t> nicht von einem Dampfhahn.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6D032FD-8C42-4997-8BD7-4ECB0419F315}"/>
              </a:ext>
            </a:extLst>
          </p:cNvPr>
          <p:cNvSpPr txBox="1"/>
          <p:nvPr/>
        </p:nvSpPr>
        <p:spPr>
          <a:xfrm>
            <a:off x="821695" y="6366492"/>
            <a:ext cx="11252504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de-CH" dirty="0"/>
              <a:t>Wenn Sie schon erwarten, dass die Temperatur vom gekühlten Wasser einstellbar ist: warum nicht bei Kochendwasser?</a:t>
            </a:r>
          </a:p>
        </p:txBody>
      </p:sp>
      <p:pic>
        <p:nvPicPr>
          <p:cNvPr id="11" name="Grafik 10" descr="Ein Bild, das Text enthält.&#10;&#10;Automatisch generierte Beschreibung">
            <a:extLst>
              <a:ext uri="{FF2B5EF4-FFF2-40B4-BE49-F238E27FC236}">
                <a16:creationId xmlns:a16="http://schemas.microsoft.com/office/drawing/2014/main" id="{A9803256-12C7-4B74-8E75-AB9434113B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9014" y="587814"/>
            <a:ext cx="1432749" cy="972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452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3D15CFF4-370A-4A0F-8F6E-F1A7CE09A175}"/>
              </a:ext>
            </a:extLst>
          </p:cNvPr>
          <p:cNvSpPr txBox="1"/>
          <p:nvPr/>
        </p:nvSpPr>
        <p:spPr>
          <a:xfrm>
            <a:off x="1334805" y="1288472"/>
            <a:ext cx="2507417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800" b="1" dirty="0"/>
              <a:t>Was ist die optimale Teewasser Temperatur?</a:t>
            </a:r>
            <a:br>
              <a:rPr lang="de-DE" sz="2800" b="1" dirty="0"/>
            </a:br>
            <a:br>
              <a:rPr lang="de-DE" dirty="0"/>
            </a:br>
            <a:endParaRPr lang="de-DE" dirty="0"/>
          </a:p>
        </p:txBody>
      </p:sp>
      <p:pic>
        <p:nvPicPr>
          <p:cNvPr id="6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4CE3D6C6-267D-4D9C-9C5F-08272E9C3F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0255" y="1288472"/>
            <a:ext cx="7145724" cy="5049982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C4D71C99-750C-460D-AA17-2F3F9B15B111}"/>
              </a:ext>
            </a:extLst>
          </p:cNvPr>
          <p:cNvSpPr txBox="1"/>
          <p:nvPr/>
        </p:nvSpPr>
        <p:spPr>
          <a:xfrm>
            <a:off x="942109" y="263237"/>
            <a:ext cx="98163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800" dirty="0"/>
              <a:t>In der Schweiz werden pro Tag 12 Millionen Tassen Tee aufgebrüht.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783C1386-0382-4940-B15B-644EFDF547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912" y="3283248"/>
            <a:ext cx="3903076" cy="292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9581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>
            <a:extLst>
              <a:ext uri="{FF2B5EF4-FFF2-40B4-BE49-F238E27FC236}">
                <a16:creationId xmlns:a16="http://schemas.microsoft.com/office/drawing/2014/main" id="{9FBC1FA0-1C3A-4F90-B7AE-0DD17DE71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0FF02D1-83B9-404A-94F8-41B0747E1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46C2007-9CE8-4BF8-8472-1BEA7D42CF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9091" y="0"/>
            <a:ext cx="11472909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70175025-27B8-4A1B-A080-D688EB5C5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3285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0" name="Freeform 6">
            <a:extLst>
              <a:ext uri="{FF2B5EF4-FFF2-40B4-BE49-F238E27FC236}">
                <a16:creationId xmlns:a16="http://schemas.microsoft.com/office/drawing/2014/main" id="{55856E3A-D976-46C4-A82C-912944993C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6177DE5-5750-4748-A462-93761CEDC2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64448" y="643466"/>
            <a:ext cx="4770240" cy="557106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Ein Bild, das Wand, drinnen, weiß enthält.&#10;&#10;Automatisch generierte Beschreibung">
            <a:extLst>
              <a:ext uri="{FF2B5EF4-FFF2-40B4-BE49-F238E27FC236}">
                <a16:creationId xmlns:a16="http://schemas.microsoft.com/office/drawing/2014/main" id="{0E2F2213-4E6D-487A-BF85-240C25728A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1568" y="1076639"/>
            <a:ext cx="2020316" cy="492760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0A6F27B-C11F-45A9-8D64-356D66D279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56421" y="643466"/>
            <a:ext cx="4770240" cy="557106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Ein Bild, das weiß, alt enthält.&#10;&#10;Automatisch generierte Beschreibung">
            <a:extLst>
              <a:ext uri="{FF2B5EF4-FFF2-40B4-BE49-F238E27FC236}">
                <a16:creationId xmlns:a16="http://schemas.microsoft.com/office/drawing/2014/main" id="{F822CCB0-1E17-4BAE-B1AF-9868D576E7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4938" y="1257588"/>
            <a:ext cx="2069590" cy="492760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4A1395C1-48C7-421D-82CA-DA1FA9041F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2866" y="745314"/>
            <a:ext cx="1498607" cy="537961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1DA5E5BA-2E04-42D8-BB0F-F2EA568C5C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8907" y="807659"/>
            <a:ext cx="1498607" cy="537961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A52D3704-5AC3-4B0A-91AB-DA8B24FA12CB}"/>
              </a:ext>
            </a:extLst>
          </p:cNvPr>
          <p:cNvSpPr txBox="1"/>
          <p:nvPr/>
        </p:nvSpPr>
        <p:spPr>
          <a:xfrm>
            <a:off x="5225910" y="1235676"/>
            <a:ext cx="532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/>
              <a:t>P40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B99BBEC5-8B8A-4940-B043-7C61D8D70E3E}"/>
              </a:ext>
            </a:extLst>
          </p:cNvPr>
          <p:cNvSpPr txBox="1"/>
          <p:nvPr/>
        </p:nvSpPr>
        <p:spPr>
          <a:xfrm>
            <a:off x="10318980" y="1225151"/>
            <a:ext cx="532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/>
              <a:t>P12</a:t>
            </a:r>
          </a:p>
        </p:txBody>
      </p:sp>
      <p:pic>
        <p:nvPicPr>
          <p:cNvPr id="21" name="Grafik 20" descr="Ein Bild, das Text enthält.&#10;&#10;Automatisch generierte Beschreibung">
            <a:extLst>
              <a:ext uri="{FF2B5EF4-FFF2-40B4-BE49-F238E27FC236}">
                <a16:creationId xmlns:a16="http://schemas.microsoft.com/office/drawing/2014/main" id="{5FF6A762-4865-49FF-86EE-DF97C4BD4A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1281" y="860745"/>
            <a:ext cx="911302" cy="618251"/>
          </a:xfrm>
          <a:prstGeom prst="rect">
            <a:avLst/>
          </a:prstGeom>
        </p:spPr>
      </p:pic>
      <p:pic>
        <p:nvPicPr>
          <p:cNvPr id="23" name="Grafik 22" descr="Ein Bild, das Text enthält.&#10;&#10;Automatisch generierte Beschreibung">
            <a:extLst>
              <a:ext uri="{FF2B5EF4-FFF2-40B4-BE49-F238E27FC236}">
                <a16:creationId xmlns:a16="http://schemas.microsoft.com/office/drawing/2014/main" id="{914125CB-ACE9-4DA6-9AB9-8FAC14AF7C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9248" y="775532"/>
            <a:ext cx="1245617" cy="845059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261E03F9-A9D3-D885-315F-F2487B4A06AF}"/>
              </a:ext>
            </a:extLst>
          </p:cNvPr>
          <p:cNvSpPr txBox="1"/>
          <p:nvPr/>
        </p:nvSpPr>
        <p:spPr>
          <a:xfrm>
            <a:off x="7018243" y="3522588"/>
            <a:ext cx="1762352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CH" dirty="0"/>
              <a:t>Dieses natürlich auch.</a:t>
            </a:r>
          </a:p>
          <a:p>
            <a:endParaRPr lang="de-CH" dirty="0"/>
          </a:p>
          <a:p>
            <a:r>
              <a:rPr lang="de-CH" dirty="0"/>
              <a:t>Ab 66.- / Monat</a:t>
            </a:r>
            <a:endParaRPr lang="de-DE" dirty="0"/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1E5736E7-76B9-0B9B-704D-B4B3B4B40E06}"/>
              </a:ext>
            </a:extLst>
          </p:cNvPr>
          <p:cNvSpPr txBox="1"/>
          <p:nvPr/>
        </p:nvSpPr>
        <p:spPr>
          <a:xfrm>
            <a:off x="4632026" y="3071847"/>
            <a:ext cx="1742520" cy="31393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CH" dirty="0"/>
              <a:t>Dieses Gerät können Sie bei Soda Fresh mieten</a:t>
            </a:r>
          </a:p>
          <a:p>
            <a:endParaRPr lang="de-CH" dirty="0"/>
          </a:p>
          <a:p>
            <a:r>
              <a:rPr lang="de-CH" dirty="0"/>
              <a:t>Ab 92.- / Monat</a:t>
            </a:r>
          </a:p>
          <a:p>
            <a:endParaRPr lang="de-CH" dirty="0"/>
          </a:p>
          <a:p>
            <a:r>
              <a:rPr lang="de-CH" dirty="0"/>
              <a:t>Bei beiden inkl. Kohlensäure für 2’000 Liter Wasser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702907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3843338" y="1030113"/>
            <a:ext cx="3657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b="1" dirty="0">
                <a:solidFill>
                  <a:srgbClr val="003399"/>
                </a:solidFill>
              </a:rPr>
              <a:t>Thank you for your attention.</a:t>
            </a:r>
            <a:endParaRPr lang="de-DE" b="1" dirty="0">
              <a:solidFill>
                <a:srgbClr val="003399"/>
              </a:solidFill>
            </a:endParaRPr>
          </a:p>
        </p:txBody>
      </p:sp>
      <p:pic>
        <p:nvPicPr>
          <p:cNvPr id="40964" name="Picture 4" descr="Mütz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138" y="1257301"/>
            <a:ext cx="3852863" cy="4407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31921FE-4279-47E5-88D2-2BDD82CB01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559" y="4872591"/>
            <a:ext cx="1036571" cy="715397"/>
          </a:xfrm>
          <a:prstGeom prst="rect">
            <a:avLst/>
          </a:prstGeom>
        </p:spPr>
      </p:pic>
      <p:pic>
        <p:nvPicPr>
          <p:cNvPr id="4" name="Grafik 3" descr="Ein Bild, das Blume, Pflanze, drinnen, Blumenstrauß enthält.&#10;&#10;Automatisch generierte Beschreibung">
            <a:extLst>
              <a:ext uri="{FF2B5EF4-FFF2-40B4-BE49-F238E27FC236}">
                <a16:creationId xmlns:a16="http://schemas.microsoft.com/office/drawing/2014/main" id="{F87AEC15-7E2A-491B-8922-AFBCD447FD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5746" y="1001191"/>
            <a:ext cx="3929611" cy="3929611"/>
          </a:xfrm>
          <a:prstGeom prst="rect">
            <a:avLst/>
          </a:prstGeom>
        </p:spPr>
      </p:pic>
      <p:pic>
        <p:nvPicPr>
          <p:cNvPr id="13" name="Grafik 12" descr="Ein Bild, das Schild enthält.&#10;&#10;Mit sehr hoher Zuverlässigkeit generierte Beschreibung">
            <a:hlinkClick r:id="rId6"/>
            <a:extLst>
              <a:ext uri="{FF2B5EF4-FFF2-40B4-BE49-F238E27FC236}">
                <a16:creationId xmlns:a16="http://schemas.microsoft.com/office/drawing/2014/main" id="{FD294535-64CB-49F9-B0CD-D85C673F4C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90332" y="1002253"/>
            <a:ext cx="1314240" cy="871538"/>
          </a:xfrm>
          <a:prstGeom prst="rect">
            <a:avLst/>
          </a:prstGeom>
        </p:spPr>
      </p:pic>
      <p:pic>
        <p:nvPicPr>
          <p:cNvPr id="15" name="Grafik 14" descr="Ein Bild, das ClipArt enthält.&#10;&#10;Automatisch generierte Beschreibung">
            <a:hlinkClick r:id="rId8"/>
            <a:extLst>
              <a:ext uri="{FF2B5EF4-FFF2-40B4-BE49-F238E27FC236}">
                <a16:creationId xmlns:a16="http://schemas.microsoft.com/office/drawing/2014/main" id="{D6352162-582D-4D98-92F3-361668785B9F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271" y="5108845"/>
            <a:ext cx="428625" cy="242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rafik 15">
            <a:hlinkClick r:id="rId10"/>
            <a:extLst>
              <a:ext uri="{FF2B5EF4-FFF2-40B4-BE49-F238E27FC236}">
                <a16:creationId xmlns:a16="http://schemas.microsoft.com/office/drawing/2014/main" id="{6B2577E4-E6DC-44E3-A8B5-6FA633714936}"/>
              </a:ext>
            </a:extLst>
          </p:cNvPr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563" y="5108845"/>
            <a:ext cx="257175" cy="235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rafik 16">
            <a:hlinkClick r:id="rId12"/>
            <a:extLst>
              <a:ext uri="{FF2B5EF4-FFF2-40B4-BE49-F238E27FC236}">
                <a16:creationId xmlns:a16="http://schemas.microsoft.com/office/drawing/2014/main" id="{D9765369-73BD-46BA-8B2B-164C35832B1C}"/>
              </a:ext>
            </a:extLst>
          </p:cNvPr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622" y="5123132"/>
            <a:ext cx="278606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rafik 17">
            <a:hlinkClick r:id="rId14"/>
            <a:extLst>
              <a:ext uri="{FF2B5EF4-FFF2-40B4-BE49-F238E27FC236}">
                <a16:creationId xmlns:a16="http://schemas.microsoft.com/office/drawing/2014/main" id="{0537E022-BE81-42EB-B69B-090688E59F03}"/>
              </a:ext>
            </a:extLst>
          </p:cNvPr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112" y="5108845"/>
            <a:ext cx="221456" cy="221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Bild 9">
            <a:hlinkClick r:id="rId16"/>
            <a:extLst>
              <a:ext uri="{FF2B5EF4-FFF2-40B4-BE49-F238E27FC236}">
                <a16:creationId xmlns:a16="http://schemas.microsoft.com/office/drawing/2014/main" id="{8D9E0950-AD6D-4D14-B0AC-07D3B3BC1F2D}"/>
              </a:ext>
            </a:extLst>
          </p:cNvPr>
          <p:cNvPicPr/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66" y="5108845"/>
            <a:ext cx="235744" cy="235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rafik 19" descr="Bildergebnis für linkedin">
            <a:hlinkClick r:id="rId18"/>
            <a:extLst>
              <a:ext uri="{FF2B5EF4-FFF2-40B4-BE49-F238E27FC236}">
                <a16:creationId xmlns:a16="http://schemas.microsoft.com/office/drawing/2014/main" id="{132E6A08-26F4-4A21-A3F8-7E87EC4AC741}"/>
              </a:ext>
            </a:extLst>
          </p:cNvPr>
          <p:cNvPicPr/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306" y="5115988"/>
            <a:ext cx="242888" cy="2428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31929F84-F588-4563-BC2C-8E1209359611}"/>
              </a:ext>
            </a:extLst>
          </p:cNvPr>
          <p:cNvSpPr txBox="1"/>
          <p:nvPr/>
        </p:nvSpPr>
        <p:spPr>
          <a:xfrm>
            <a:off x="2939977" y="4653802"/>
            <a:ext cx="370517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350" dirty="0" err="1"/>
              <a:t>Please</a:t>
            </a:r>
            <a:r>
              <a:rPr lang="de-CH" sz="1350" dirty="0"/>
              <a:t> follow </a:t>
            </a:r>
            <a:r>
              <a:rPr lang="de-CH" sz="1350" dirty="0" err="1"/>
              <a:t>us</a:t>
            </a:r>
            <a:endParaRPr lang="de-CH" sz="1350" dirty="0"/>
          </a:p>
        </p:txBody>
      </p:sp>
    </p:spTree>
    <p:extLst>
      <p:ext uri="{BB962C8B-B14F-4D97-AF65-F5344CB8AC3E}">
        <p14:creationId xmlns:p14="http://schemas.microsoft.com/office/powerpoint/2010/main" val="172351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8CBDCE-023A-4862-98B1-B8C8C48541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838" y="1851129"/>
            <a:ext cx="10318418" cy="4394988"/>
          </a:xfrm>
        </p:spPr>
        <p:txBody>
          <a:bodyPr/>
          <a:lstStyle/>
          <a:p>
            <a:br>
              <a:rPr lang="de-CH" sz="7200" dirty="0"/>
            </a:br>
            <a:r>
              <a:rPr lang="de-CH" sz="7200" dirty="0"/>
              <a:t>Der Wasserhahn, der </a:t>
            </a:r>
            <a:r>
              <a:rPr lang="de-CH" sz="8000" b="1" dirty="0"/>
              <a:t>mehr</a:t>
            </a:r>
            <a:r>
              <a:rPr lang="de-CH" sz="7200" dirty="0"/>
              <a:t> kann </a:t>
            </a:r>
            <a:br>
              <a:rPr lang="de-CH" sz="7200" dirty="0"/>
            </a:br>
            <a:r>
              <a:rPr lang="de-CH" sz="1200" dirty="0"/>
              <a:t>6 in 1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A51B33E-E006-417E-A382-8AB3FB7F66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CH" dirty="0"/>
              <a:t>Soda Fresh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Switzerland</a:t>
            </a:r>
            <a:endParaRPr lang="de-CH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C5CA50D-9A3D-4EB3-A10E-A1499C27A0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8790" y="884340"/>
            <a:ext cx="1237489" cy="1933577"/>
          </a:xfrm>
          <a:prstGeom prst="rect">
            <a:avLst/>
          </a:prstGeom>
        </p:spPr>
      </p:pic>
      <p:pic>
        <p:nvPicPr>
          <p:cNvPr id="9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id="{BF8B7F37-DA1F-42E2-80F8-09AE6135DA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6017" y="884340"/>
            <a:ext cx="3556723" cy="2412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6987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Freeform 6">
            <a:extLst>
              <a:ext uri="{FF2B5EF4-FFF2-40B4-BE49-F238E27FC236}">
                <a16:creationId xmlns:a16="http://schemas.microsoft.com/office/drawing/2014/main" id="{89E56802-02C4-406A-B493-BAD3ECAED0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6B3C8B67-A511-4365-BCFF-14A0D0905D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5EC03388-C006-4877-82B8-D243165593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 2" descr="Ein Bild, das Gras, draußen enthält.&#10;&#10;Automatisch generierte Beschreibung">
            <a:extLst>
              <a:ext uri="{FF2B5EF4-FFF2-40B4-BE49-F238E27FC236}">
                <a16:creationId xmlns:a16="http://schemas.microsoft.com/office/drawing/2014/main" id="{EBF1555E-EF60-4066-8A49-5665C12543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387" r="-3" b="15523"/>
          <a:stretch/>
        </p:blipFill>
        <p:spPr>
          <a:xfrm>
            <a:off x="5719402" y="3504142"/>
            <a:ext cx="6472598" cy="3353858"/>
          </a:xfrm>
          <a:custGeom>
            <a:avLst/>
            <a:gdLst/>
            <a:ahLst/>
            <a:cxnLst/>
            <a:rect l="l" t="t" r="r" b="b"/>
            <a:pathLst>
              <a:path w="6472598" h="3353858">
                <a:moveTo>
                  <a:pt x="4081" y="0"/>
                </a:moveTo>
                <a:lnTo>
                  <a:pt x="6472598" y="0"/>
                </a:lnTo>
                <a:lnTo>
                  <a:pt x="6472598" y="3353858"/>
                </a:lnTo>
                <a:lnTo>
                  <a:pt x="179388" y="3353858"/>
                </a:lnTo>
                <a:lnTo>
                  <a:pt x="174625" y="3287183"/>
                </a:lnTo>
                <a:lnTo>
                  <a:pt x="166688" y="3231620"/>
                </a:lnTo>
                <a:lnTo>
                  <a:pt x="157163" y="3179233"/>
                </a:lnTo>
                <a:lnTo>
                  <a:pt x="141288" y="3136370"/>
                </a:lnTo>
                <a:lnTo>
                  <a:pt x="125414" y="3093508"/>
                </a:lnTo>
                <a:lnTo>
                  <a:pt x="106363" y="3056995"/>
                </a:lnTo>
                <a:lnTo>
                  <a:pt x="87313" y="3018895"/>
                </a:lnTo>
                <a:lnTo>
                  <a:pt x="69850" y="2983970"/>
                </a:lnTo>
                <a:lnTo>
                  <a:pt x="52388" y="2944283"/>
                </a:lnTo>
                <a:lnTo>
                  <a:pt x="36513" y="2903008"/>
                </a:lnTo>
                <a:lnTo>
                  <a:pt x="22225" y="2856970"/>
                </a:lnTo>
                <a:lnTo>
                  <a:pt x="11113" y="2807758"/>
                </a:lnTo>
                <a:lnTo>
                  <a:pt x="3176" y="2747433"/>
                </a:lnTo>
                <a:lnTo>
                  <a:pt x="0" y="2679170"/>
                </a:lnTo>
                <a:lnTo>
                  <a:pt x="3176" y="2609320"/>
                </a:lnTo>
                <a:lnTo>
                  <a:pt x="11113" y="2552170"/>
                </a:lnTo>
                <a:lnTo>
                  <a:pt x="22225" y="2499783"/>
                </a:lnTo>
                <a:lnTo>
                  <a:pt x="36513" y="2452158"/>
                </a:lnTo>
                <a:lnTo>
                  <a:pt x="52388" y="2410883"/>
                </a:lnTo>
                <a:lnTo>
                  <a:pt x="71438" y="2372783"/>
                </a:lnTo>
                <a:lnTo>
                  <a:pt x="90488" y="2336270"/>
                </a:lnTo>
                <a:lnTo>
                  <a:pt x="109538" y="2298170"/>
                </a:lnTo>
                <a:lnTo>
                  <a:pt x="127001" y="2258483"/>
                </a:lnTo>
                <a:lnTo>
                  <a:pt x="144464" y="2217208"/>
                </a:lnTo>
                <a:lnTo>
                  <a:pt x="158750" y="2171170"/>
                </a:lnTo>
                <a:lnTo>
                  <a:pt x="168275" y="2118783"/>
                </a:lnTo>
                <a:lnTo>
                  <a:pt x="177800" y="2058458"/>
                </a:lnTo>
                <a:lnTo>
                  <a:pt x="179388" y="1990195"/>
                </a:lnTo>
                <a:lnTo>
                  <a:pt x="177800" y="1921933"/>
                </a:lnTo>
                <a:lnTo>
                  <a:pt x="168275" y="1861608"/>
                </a:lnTo>
                <a:lnTo>
                  <a:pt x="158750" y="1809220"/>
                </a:lnTo>
                <a:lnTo>
                  <a:pt x="144464" y="1764770"/>
                </a:lnTo>
                <a:lnTo>
                  <a:pt x="127001" y="1721908"/>
                </a:lnTo>
                <a:lnTo>
                  <a:pt x="109538" y="1682220"/>
                </a:lnTo>
                <a:lnTo>
                  <a:pt x="90488" y="1645708"/>
                </a:lnTo>
                <a:lnTo>
                  <a:pt x="71438" y="1610783"/>
                </a:lnTo>
                <a:lnTo>
                  <a:pt x="52388" y="1571095"/>
                </a:lnTo>
                <a:lnTo>
                  <a:pt x="36513" y="1529820"/>
                </a:lnTo>
                <a:lnTo>
                  <a:pt x="22225" y="1483783"/>
                </a:lnTo>
                <a:lnTo>
                  <a:pt x="11113" y="1431395"/>
                </a:lnTo>
                <a:lnTo>
                  <a:pt x="3176" y="1371070"/>
                </a:lnTo>
                <a:lnTo>
                  <a:pt x="0" y="1302808"/>
                </a:lnTo>
                <a:lnTo>
                  <a:pt x="3176" y="1234545"/>
                </a:lnTo>
                <a:lnTo>
                  <a:pt x="11113" y="1174220"/>
                </a:lnTo>
                <a:lnTo>
                  <a:pt x="22225" y="1121833"/>
                </a:lnTo>
                <a:lnTo>
                  <a:pt x="36513" y="1075795"/>
                </a:lnTo>
                <a:lnTo>
                  <a:pt x="52388" y="1032933"/>
                </a:lnTo>
                <a:lnTo>
                  <a:pt x="71438" y="994833"/>
                </a:lnTo>
                <a:lnTo>
                  <a:pt x="109538" y="920220"/>
                </a:lnTo>
                <a:lnTo>
                  <a:pt x="127001" y="882120"/>
                </a:lnTo>
                <a:lnTo>
                  <a:pt x="144464" y="839258"/>
                </a:lnTo>
                <a:lnTo>
                  <a:pt x="158750" y="793220"/>
                </a:lnTo>
                <a:lnTo>
                  <a:pt x="168275" y="740833"/>
                </a:lnTo>
                <a:lnTo>
                  <a:pt x="177800" y="682095"/>
                </a:lnTo>
                <a:lnTo>
                  <a:pt x="179388" y="612245"/>
                </a:lnTo>
                <a:lnTo>
                  <a:pt x="177800" y="543983"/>
                </a:lnTo>
                <a:lnTo>
                  <a:pt x="168275" y="483658"/>
                </a:lnTo>
                <a:lnTo>
                  <a:pt x="158750" y="431270"/>
                </a:lnTo>
                <a:lnTo>
                  <a:pt x="144464" y="386820"/>
                </a:lnTo>
                <a:lnTo>
                  <a:pt x="127001" y="343958"/>
                </a:lnTo>
                <a:lnTo>
                  <a:pt x="109538" y="307445"/>
                </a:lnTo>
                <a:lnTo>
                  <a:pt x="71438" y="232833"/>
                </a:lnTo>
                <a:lnTo>
                  <a:pt x="52388" y="193145"/>
                </a:lnTo>
                <a:lnTo>
                  <a:pt x="36513" y="151870"/>
                </a:lnTo>
                <a:lnTo>
                  <a:pt x="22225" y="105833"/>
                </a:lnTo>
                <a:lnTo>
                  <a:pt x="11113" y="53445"/>
                </a:lnTo>
                <a:close/>
              </a:path>
            </a:pathLst>
          </a:custGeom>
        </p:spPr>
      </p:pic>
      <p:sp useBgFill="1">
        <p:nvSpPr>
          <p:cNvPr id="67" name="Freeform: Shape 66">
            <a:extLst>
              <a:ext uri="{FF2B5EF4-FFF2-40B4-BE49-F238E27FC236}">
                <a16:creationId xmlns:a16="http://schemas.microsoft.com/office/drawing/2014/main" id="{986F59B9-7AC9-46B1-B8E4-AE7EEDD92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794199" cy="6858000"/>
          </a:xfrm>
          <a:custGeom>
            <a:avLst/>
            <a:gdLst>
              <a:gd name="connsiteX0" fmla="*/ 0 w 5794199"/>
              <a:gd name="connsiteY0" fmla="*/ 0 h 6858000"/>
              <a:gd name="connsiteX1" fmla="*/ 5794199 w 5794199"/>
              <a:gd name="connsiteY1" fmla="*/ 0 h 6858000"/>
              <a:gd name="connsiteX2" fmla="*/ 5794199 w 5794199"/>
              <a:gd name="connsiteY2" fmla="*/ 6858000 h 6858000"/>
              <a:gd name="connsiteX3" fmla="*/ 0 w 5794199"/>
              <a:gd name="connsiteY3" fmla="*/ 6858000 h 6858000"/>
              <a:gd name="connsiteX4" fmla="*/ 4763 w 5794199"/>
              <a:gd name="connsiteY4" fmla="*/ 6791325 h 6858000"/>
              <a:gd name="connsiteX5" fmla="*/ 12700 w 5794199"/>
              <a:gd name="connsiteY5" fmla="*/ 6735762 h 6858000"/>
              <a:gd name="connsiteX6" fmla="*/ 22225 w 5794199"/>
              <a:gd name="connsiteY6" fmla="*/ 6683375 h 6858000"/>
              <a:gd name="connsiteX7" fmla="*/ 38100 w 5794199"/>
              <a:gd name="connsiteY7" fmla="*/ 6640512 h 6858000"/>
              <a:gd name="connsiteX8" fmla="*/ 53975 w 5794199"/>
              <a:gd name="connsiteY8" fmla="*/ 6597650 h 6858000"/>
              <a:gd name="connsiteX9" fmla="*/ 73025 w 5794199"/>
              <a:gd name="connsiteY9" fmla="*/ 6561137 h 6858000"/>
              <a:gd name="connsiteX10" fmla="*/ 92075 w 5794199"/>
              <a:gd name="connsiteY10" fmla="*/ 6523037 h 6858000"/>
              <a:gd name="connsiteX11" fmla="*/ 109538 w 5794199"/>
              <a:gd name="connsiteY11" fmla="*/ 6488112 h 6858000"/>
              <a:gd name="connsiteX12" fmla="*/ 127000 w 5794199"/>
              <a:gd name="connsiteY12" fmla="*/ 6448425 h 6858000"/>
              <a:gd name="connsiteX13" fmla="*/ 142875 w 5794199"/>
              <a:gd name="connsiteY13" fmla="*/ 6407150 h 6858000"/>
              <a:gd name="connsiteX14" fmla="*/ 157163 w 5794199"/>
              <a:gd name="connsiteY14" fmla="*/ 6361112 h 6858000"/>
              <a:gd name="connsiteX15" fmla="*/ 168275 w 5794199"/>
              <a:gd name="connsiteY15" fmla="*/ 6311900 h 6858000"/>
              <a:gd name="connsiteX16" fmla="*/ 176213 w 5794199"/>
              <a:gd name="connsiteY16" fmla="*/ 6251575 h 6858000"/>
              <a:gd name="connsiteX17" fmla="*/ 179388 w 5794199"/>
              <a:gd name="connsiteY17" fmla="*/ 6183312 h 6858000"/>
              <a:gd name="connsiteX18" fmla="*/ 176213 w 5794199"/>
              <a:gd name="connsiteY18" fmla="*/ 6113462 h 6858000"/>
              <a:gd name="connsiteX19" fmla="*/ 168275 w 5794199"/>
              <a:gd name="connsiteY19" fmla="*/ 6056312 h 6858000"/>
              <a:gd name="connsiteX20" fmla="*/ 157163 w 5794199"/>
              <a:gd name="connsiteY20" fmla="*/ 6003925 h 6858000"/>
              <a:gd name="connsiteX21" fmla="*/ 142875 w 5794199"/>
              <a:gd name="connsiteY21" fmla="*/ 5956300 h 6858000"/>
              <a:gd name="connsiteX22" fmla="*/ 127000 w 5794199"/>
              <a:gd name="connsiteY22" fmla="*/ 5915025 h 6858000"/>
              <a:gd name="connsiteX23" fmla="*/ 107950 w 5794199"/>
              <a:gd name="connsiteY23" fmla="*/ 5876925 h 6858000"/>
              <a:gd name="connsiteX24" fmla="*/ 88900 w 5794199"/>
              <a:gd name="connsiteY24" fmla="*/ 5840412 h 6858000"/>
              <a:gd name="connsiteX25" fmla="*/ 69850 w 5794199"/>
              <a:gd name="connsiteY25" fmla="*/ 5802312 h 6858000"/>
              <a:gd name="connsiteX26" fmla="*/ 52388 w 5794199"/>
              <a:gd name="connsiteY26" fmla="*/ 5762625 h 6858000"/>
              <a:gd name="connsiteX27" fmla="*/ 34925 w 5794199"/>
              <a:gd name="connsiteY27" fmla="*/ 5721350 h 6858000"/>
              <a:gd name="connsiteX28" fmla="*/ 20638 w 5794199"/>
              <a:gd name="connsiteY28" fmla="*/ 5675312 h 6858000"/>
              <a:gd name="connsiteX29" fmla="*/ 11113 w 5794199"/>
              <a:gd name="connsiteY29" fmla="*/ 5622925 h 6858000"/>
              <a:gd name="connsiteX30" fmla="*/ 1588 w 5794199"/>
              <a:gd name="connsiteY30" fmla="*/ 5562600 h 6858000"/>
              <a:gd name="connsiteX31" fmla="*/ 0 w 5794199"/>
              <a:gd name="connsiteY31" fmla="*/ 5494337 h 6858000"/>
              <a:gd name="connsiteX32" fmla="*/ 1588 w 5794199"/>
              <a:gd name="connsiteY32" fmla="*/ 5426075 h 6858000"/>
              <a:gd name="connsiteX33" fmla="*/ 11113 w 5794199"/>
              <a:gd name="connsiteY33" fmla="*/ 5365750 h 6858000"/>
              <a:gd name="connsiteX34" fmla="*/ 20638 w 5794199"/>
              <a:gd name="connsiteY34" fmla="*/ 5313362 h 6858000"/>
              <a:gd name="connsiteX35" fmla="*/ 34925 w 5794199"/>
              <a:gd name="connsiteY35" fmla="*/ 5268912 h 6858000"/>
              <a:gd name="connsiteX36" fmla="*/ 52388 w 5794199"/>
              <a:gd name="connsiteY36" fmla="*/ 5226050 h 6858000"/>
              <a:gd name="connsiteX37" fmla="*/ 69850 w 5794199"/>
              <a:gd name="connsiteY37" fmla="*/ 5186362 h 6858000"/>
              <a:gd name="connsiteX38" fmla="*/ 88900 w 5794199"/>
              <a:gd name="connsiteY38" fmla="*/ 5149850 h 6858000"/>
              <a:gd name="connsiteX39" fmla="*/ 107950 w 5794199"/>
              <a:gd name="connsiteY39" fmla="*/ 5114925 h 6858000"/>
              <a:gd name="connsiteX40" fmla="*/ 127000 w 5794199"/>
              <a:gd name="connsiteY40" fmla="*/ 5075237 h 6858000"/>
              <a:gd name="connsiteX41" fmla="*/ 142875 w 5794199"/>
              <a:gd name="connsiteY41" fmla="*/ 5033962 h 6858000"/>
              <a:gd name="connsiteX42" fmla="*/ 157163 w 5794199"/>
              <a:gd name="connsiteY42" fmla="*/ 4987925 h 6858000"/>
              <a:gd name="connsiteX43" fmla="*/ 168275 w 5794199"/>
              <a:gd name="connsiteY43" fmla="*/ 4935537 h 6858000"/>
              <a:gd name="connsiteX44" fmla="*/ 176213 w 5794199"/>
              <a:gd name="connsiteY44" fmla="*/ 4875212 h 6858000"/>
              <a:gd name="connsiteX45" fmla="*/ 179388 w 5794199"/>
              <a:gd name="connsiteY45" fmla="*/ 4806950 h 6858000"/>
              <a:gd name="connsiteX46" fmla="*/ 176213 w 5794199"/>
              <a:gd name="connsiteY46" fmla="*/ 4738687 h 6858000"/>
              <a:gd name="connsiteX47" fmla="*/ 168275 w 5794199"/>
              <a:gd name="connsiteY47" fmla="*/ 4678362 h 6858000"/>
              <a:gd name="connsiteX48" fmla="*/ 157163 w 5794199"/>
              <a:gd name="connsiteY48" fmla="*/ 4625975 h 6858000"/>
              <a:gd name="connsiteX49" fmla="*/ 142875 w 5794199"/>
              <a:gd name="connsiteY49" fmla="*/ 4579937 h 6858000"/>
              <a:gd name="connsiteX50" fmla="*/ 127000 w 5794199"/>
              <a:gd name="connsiteY50" fmla="*/ 4537075 h 6858000"/>
              <a:gd name="connsiteX51" fmla="*/ 107950 w 5794199"/>
              <a:gd name="connsiteY51" fmla="*/ 4498975 h 6858000"/>
              <a:gd name="connsiteX52" fmla="*/ 69850 w 5794199"/>
              <a:gd name="connsiteY52" fmla="*/ 4424362 h 6858000"/>
              <a:gd name="connsiteX53" fmla="*/ 52388 w 5794199"/>
              <a:gd name="connsiteY53" fmla="*/ 4386262 h 6858000"/>
              <a:gd name="connsiteX54" fmla="*/ 34925 w 5794199"/>
              <a:gd name="connsiteY54" fmla="*/ 4343400 h 6858000"/>
              <a:gd name="connsiteX55" fmla="*/ 20638 w 5794199"/>
              <a:gd name="connsiteY55" fmla="*/ 4297362 h 6858000"/>
              <a:gd name="connsiteX56" fmla="*/ 11113 w 5794199"/>
              <a:gd name="connsiteY56" fmla="*/ 4244975 h 6858000"/>
              <a:gd name="connsiteX57" fmla="*/ 1588 w 5794199"/>
              <a:gd name="connsiteY57" fmla="*/ 4186237 h 6858000"/>
              <a:gd name="connsiteX58" fmla="*/ 0 w 5794199"/>
              <a:gd name="connsiteY58" fmla="*/ 4116387 h 6858000"/>
              <a:gd name="connsiteX59" fmla="*/ 1588 w 5794199"/>
              <a:gd name="connsiteY59" fmla="*/ 4048125 h 6858000"/>
              <a:gd name="connsiteX60" fmla="*/ 11113 w 5794199"/>
              <a:gd name="connsiteY60" fmla="*/ 3987800 h 6858000"/>
              <a:gd name="connsiteX61" fmla="*/ 20638 w 5794199"/>
              <a:gd name="connsiteY61" fmla="*/ 3935412 h 6858000"/>
              <a:gd name="connsiteX62" fmla="*/ 34925 w 5794199"/>
              <a:gd name="connsiteY62" fmla="*/ 3890962 h 6858000"/>
              <a:gd name="connsiteX63" fmla="*/ 52388 w 5794199"/>
              <a:gd name="connsiteY63" fmla="*/ 3848100 h 6858000"/>
              <a:gd name="connsiteX64" fmla="*/ 69850 w 5794199"/>
              <a:gd name="connsiteY64" fmla="*/ 3811587 h 6858000"/>
              <a:gd name="connsiteX65" fmla="*/ 107950 w 5794199"/>
              <a:gd name="connsiteY65" fmla="*/ 3736975 h 6858000"/>
              <a:gd name="connsiteX66" fmla="*/ 127000 w 5794199"/>
              <a:gd name="connsiteY66" fmla="*/ 3697287 h 6858000"/>
              <a:gd name="connsiteX67" fmla="*/ 142875 w 5794199"/>
              <a:gd name="connsiteY67" fmla="*/ 3656012 h 6858000"/>
              <a:gd name="connsiteX68" fmla="*/ 157163 w 5794199"/>
              <a:gd name="connsiteY68" fmla="*/ 3609975 h 6858000"/>
              <a:gd name="connsiteX69" fmla="*/ 168275 w 5794199"/>
              <a:gd name="connsiteY69" fmla="*/ 3557587 h 6858000"/>
              <a:gd name="connsiteX70" fmla="*/ 176213 w 5794199"/>
              <a:gd name="connsiteY70" fmla="*/ 3497262 h 6858000"/>
              <a:gd name="connsiteX71" fmla="*/ 179388 w 5794199"/>
              <a:gd name="connsiteY71" fmla="*/ 3427412 h 6858000"/>
              <a:gd name="connsiteX72" fmla="*/ 176213 w 5794199"/>
              <a:gd name="connsiteY72" fmla="*/ 3360737 h 6858000"/>
              <a:gd name="connsiteX73" fmla="*/ 168275 w 5794199"/>
              <a:gd name="connsiteY73" fmla="*/ 3300412 h 6858000"/>
              <a:gd name="connsiteX74" fmla="*/ 157163 w 5794199"/>
              <a:gd name="connsiteY74" fmla="*/ 3248025 h 6858000"/>
              <a:gd name="connsiteX75" fmla="*/ 142875 w 5794199"/>
              <a:gd name="connsiteY75" fmla="*/ 3201987 h 6858000"/>
              <a:gd name="connsiteX76" fmla="*/ 127000 w 5794199"/>
              <a:gd name="connsiteY76" fmla="*/ 3160712 h 6858000"/>
              <a:gd name="connsiteX77" fmla="*/ 107950 w 5794199"/>
              <a:gd name="connsiteY77" fmla="*/ 3121025 h 6858000"/>
              <a:gd name="connsiteX78" fmla="*/ 88900 w 5794199"/>
              <a:gd name="connsiteY78" fmla="*/ 3084512 h 6858000"/>
              <a:gd name="connsiteX79" fmla="*/ 69850 w 5794199"/>
              <a:gd name="connsiteY79" fmla="*/ 3046412 h 6858000"/>
              <a:gd name="connsiteX80" fmla="*/ 52388 w 5794199"/>
              <a:gd name="connsiteY80" fmla="*/ 3009900 h 6858000"/>
              <a:gd name="connsiteX81" fmla="*/ 34925 w 5794199"/>
              <a:gd name="connsiteY81" fmla="*/ 2967037 h 6858000"/>
              <a:gd name="connsiteX82" fmla="*/ 20638 w 5794199"/>
              <a:gd name="connsiteY82" fmla="*/ 2922587 h 6858000"/>
              <a:gd name="connsiteX83" fmla="*/ 11113 w 5794199"/>
              <a:gd name="connsiteY83" fmla="*/ 2868612 h 6858000"/>
              <a:gd name="connsiteX84" fmla="*/ 1588 w 5794199"/>
              <a:gd name="connsiteY84" fmla="*/ 2809875 h 6858000"/>
              <a:gd name="connsiteX85" fmla="*/ 0 w 5794199"/>
              <a:gd name="connsiteY85" fmla="*/ 2741612 h 6858000"/>
              <a:gd name="connsiteX86" fmla="*/ 1588 w 5794199"/>
              <a:gd name="connsiteY86" fmla="*/ 2671762 h 6858000"/>
              <a:gd name="connsiteX87" fmla="*/ 11113 w 5794199"/>
              <a:gd name="connsiteY87" fmla="*/ 2613025 h 6858000"/>
              <a:gd name="connsiteX88" fmla="*/ 20638 w 5794199"/>
              <a:gd name="connsiteY88" fmla="*/ 2560637 h 6858000"/>
              <a:gd name="connsiteX89" fmla="*/ 34925 w 5794199"/>
              <a:gd name="connsiteY89" fmla="*/ 2513012 h 6858000"/>
              <a:gd name="connsiteX90" fmla="*/ 52388 w 5794199"/>
              <a:gd name="connsiteY90" fmla="*/ 2471737 h 6858000"/>
              <a:gd name="connsiteX91" fmla="*/ 69850 w 5794199"/>
              <a:gd name="connsiteY91" fmla="*/ 2433637 h 6858000"/>
              <a:gd name="connsiteX92" fmla="*/ 88900 w 5794199"/>
              <a:gd name="connsiteY92" fmla="*/ 2395537 h 6858000"/>
              <a:gd name="connsiteX93" fmla="*/ 107950 w 5794199"/>
              <a:gd name="connsiteY93" fmla="*/ 2359025 h 6858000"/>
              <a:gd name="connsiteX94" fmla="*/ 127000 w 5794199"/>
              <a:gd name="connsiteY94" fmla="*/ 2319337 h 6858000"/>
              <a:gd name="connsiteX95" fmla="*/ 142875 w 5794199"/>
              <a:gd name="connsiteY95" fmla="*/ 2278062 h 6858000"/>
              <a:gd name="connsiteX96" fmla="*/ 157163 w 5794199"/>
              <a:gd name="connsiteY96" fmla="*/ 2232025 h 6858000"/>
              <a:gd name="connsiteX97" fmla="*/ 168275 w 5794199"/>
              <a:gd name="connsiteY97" fmla="*/ 2179637 h 6858000"/>
              <a:gd name="connsiteX98" fmla="*/ 176213 w 5794199"/>
              <a:gd name="connsiteY98" fmla="*/ 2119312 h 6858000"/>
              <a:gd name="connsiteX99" fmla="*/ 179388 w 5794199"/>
              <a:gd name="connsiteY99" fmla="*/ 2051050 h 6858000"/>
              <a:gd name="connsiteX100" fmla="*/ 176213 w 5794199"/>
              <a:gd name="connsiteY100" fmla="*/ 1982787 h 6858000"/>
              <a:gd name="connsiteX101" fmla="*/ 168275 w 5794199"/>
              <a:gd name="connsiteY101" fmla="*/ 1922462 h 6858000"/>
              <a:gd name="connsiteX102" fmla="*/ 157163 w 5794199"/>
              <a:gd name="connsiteY102" fmla="*/ 1870075 h 6858000"/>
              <a:gd name="connsiteX103" fmla="*/ 142875 w 5794199"/>
              <a:gd name="connsiteY103" fmla="*/ 1824037 h 6858000"/>
              <a:gd name="connsiteX104" fmla="*/ 127000 w 5794199"/>
              <a:gd name="connsiteY104" fmla="*/ 1782762 h 6858000"/>
              <a:gd name="connsiteX105" fmla="*/ 107950 w 5794199"/>
              <a:gd name="connsiteY105" fmla="*/ 1743075 h 6858000"/>
              <a:gd name="connsiteX106" fmla="*/ 88900 w 5794199"/>
              <a:gd name="connsiteY106" fmla="*/ 1708150 h 6858000"/>
              <a:gd name="connsiteX107" fmla="*/ 69850 w 5794199"/>
              <a:gd name="connsiteY107" fmla="*/ 1671637 h 6858000"/>
              <a:gd name="connsiteX108" fmla="*/ 52388 w 5794199"/>
              <a:gd name="connsiteY108" fmla="*/ 1631950 h 6858000"/>
              <a:gd name="connsiteX109" fmla="*/ 34925 w 5794199"/>
              <a:gd name="connsiteY109" fmla="*/ 1589087 h 6858000"/>
              <a:gd name="connsiteX110" fmla="*/ 20638 w 5794199"/>
              <a:gd name="connsiteY110" fmla="*/ 1544637 h 6858000"/>
              <a:gd name="connsiteX111" fmla="*/ 11113 w 5794199"/>
              <a:gd name="connsiteY111" fmla="*/ 1492250 h 6858000"/>
              <a:gd name="connsiteX112" fmla="*/ 1588 w 5794199"/>
              <a:gd name="connsiteY112" fmla="*/ 1431925 h 6858000"/>
              <a:gd name="connsiteX113" fmla="*/ 0 w 5794199"/>
              <a:gd name="connsiteY113" fmla="*/ 1363662 h 6858000"/>
              <a:gd name="connsiteX114" fmla="*/ 1588 w 5794199"/>
              <a:gd name="connsiteY114" fmla="*/ 1295400 h 6858000"/>
              <a:gd name="connsiteX115" fmla="*/ 11113 w 5794199"/>
              <a:gd name="connsiteY115" fmla="*/ 1235075 h 6858000"/>
              <a:gd name="connsiteX116" fmla="*/ 20638 w 5794199"/>
              <a:gd name="connsiteY116" fmla="*/ 1182687 h 6858000"/>
              <a:gd name="connsiteX117" fmla="*/ 34925 w 5794199"/>
              <a:gd name="connsiteY117" fmla="*/ 1136650 h 6858000"/>
              <a:gd name="connsiteX118" fmla="*/ 52388 w 5794199"/>
              <a:gd name="connsiteY118" fmla="*/ 1095375 h 6858000"/>
              <a:gd name="connsiteX119" fmla="*/ 69850 w 5794199"/>
              <a:gd name="connsiteY119" fmla="*/ 1055687 h 6858000"/>
              <a:gd name="connsiteX120" fmla="*/ 88900 w 5794199"/>
              <a:gd name="connsiteY120" fmla="*/ 1017587 h 6858000"/>
              <a:gd name="connsiteX121" fmla="*/ 107950 w 5794199"/>
              <a:gd name="connsiteY121" fmla="*/ 981075 h 6858000"/>
              <a:gd name="connsiteX122" fmla="*/ 127000 w 5794199"/>
              <a:gd name="connsiteY122" fmla="*/ 942975 h 6858000"/>
              <a:gd name="connsiteX123" fmla="*/ 142875 w 5794199"/>
              <a:gd name="connsiteY123" fmla="*/ 901700 h 6858000"/>
              <a:gd name="connsiteX124" fmla="*/ 157163 w 5794199"/>
              <a:gd name="connsiteY124" fmla="*/ 854075 h 6858000"/>
              <a:gd name="connsiteX125" fmla="*/ 168275 w 5794199"/>
              <a:gd name="connsiteY125" fmla="*/ 801687 h 6858000"/>
              <a:gd name="connsiteX126" fmla="*/ 176213 w 5794199"/>
              <a:gd name="connsiteY126" fmla="*/ 744537 h 6858000"/>
              <a:gd name="connsiteX127" fmla="*/ 179388 w 5794199"/>
              <a:gd name="connsiteY127" fmla="*/ 673100 h 6858000"/>
              <a:gd name="connsiteX128" fmla="*/ 176213 w 5794199"/>
              <a:gd name="connsiteY128" fmla="*/ 606425 h 6858000"/>
              <a:gd name="connsiteX129" fmla="*/ 168275 w 5794199"/>
              <a:gd name="connsiteY129" fmla="*/ 546100 h 6858000"/>
              <a:gd name="connsiteX130" fmla="*/ 157163 w 5794199"/>
              <a:gd name="connsiteY130" fmla="*/ 496887 h 6858000"/>
              <a:gd name="connsiteX131" fmla="*/ 142875 w 5794199"/>
              <a:gd name="connsiteY131" fmla="*/ 450850 h 6858000"/>
              <a:gd name="connsiteX132" fmla="*/ 127000 w 5794199"/>
              <a:gd name="connsiteY132" fmla="*/ 409575 h 6858000"/>
              <a:gd name="connsiteX133" fmla="*/ 109538 w 5794199"/>
              <a:gd name="connsiteY133" fmla="*/ 369887 h 6858000"/>
              <a:gd name="connsiteX134" fmla="*/ 92075 w 5794199"/>
              <a:gd name="connsiteY134" fmla="*/ 334962 h 6858000"/>
              <a:gd name="connsiteX135" fmla="*/ 73025 w 5794199"/>
              <a:gd name="connsiteY135" fmla="*/ 296862 h 6858000"/>
              <a:gd name="connsiteX136" fmla="*/ 53975 w 5794199"/>
              <a:gd name="connsiteY136" fmla="*/ 260350 h 6858000"/>
              <a:gd name="connsiteX137" fmla="*/ 38100 w 5794199"/>
              <a:gd name="connsiteY137" fmla="*/ 217487 h 6858000"/>
              <a:gd name="connsiteX138" fmla="*/ 22225 w 5794199"/>
              <a:gd name="connsiteY138" fmla="*/ 174625 h 6858000"/>
              <a:gd name="connsiteX139" fmla="*/ 12700 w 5794199"/>
              <a:gd name="connsiteY139" fmla="*/ 122237 h 6858000"/>
              <a:gd name="connsiteX140" fmla="*/ 4763 w 5794199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5794199" h="6858000">
                <a:moveTo>
                  <a:pt x="0" y="0"/>
                </a:moveTo>
                <a:lnTo>
                  <a:pt x="5794199" y="0"/>
                </a:lnTo>
                <a:lnTo>
                  <a:pt x="5794199" y="6858000"/>
                </a:lnTo>
                <a:lnTo>
                  <a:pt x="0" y="6858000"/>
                </a:lnTo>
                <a:lnTo>
                  <a:pt x="4763" y="6791325"/>
                </a:lnTo>
                <a:lnTo>
                  <a:pt x="12700" y="6735762"/>
                </a:lnTo>
                <a:lnTo>
                  <a:pt x="22225" y="6683375"/>
                </a:lnTo>
                <a:lnTo>
                  <a:pt x="38100" y="6640512"/>
                </a:lnTo>
                <a:lnTo>
                  <a:pt x="53975" y="6597650"/>
                </a:lnTo>
                <a:lnTo>
                  <a:pt x="73025" y="6561137"/>
                </a:lnTo>
                <a:lnTo>
                  <a:pt x="92075" y="6523037"/>
                </a:lnTo>
                <a:lnTo>
                  <a:pt x="109538" y="6488112"/>
                </a:lnTo>
                <a:lnTo>
                  <a:pt x="127000" y="6448425"/>
                </a:lnTo>
                <a:lnTo>
                  <a:pt x="142875" y="6407150"/>
                </a:lnTo>
                <a:lnTo>
                  <a:pt x="157163" y="6361112"/>
                </a:lnTo>
                <a:lnTo>
                  <a:pt x="168275" y="6311900"/>
                </a:lnTo>
                <a:lnTo>
                  <a:pt x="176213" y="6251575"/>
                </a:lnTo>
                <a:lnTo>
                  <a:pt x="179388" y="6183312"/>
                </a:lnTo>
                <a:lnTo>
                  <a:pt x="176213" y="6113462"/>
                </a:lnTo>
                <a:lnTo>
                  <a:pt x="168275" y="6056312"/>
                </a:lnTo>
                <a:lnTo>
                  <a:pt x="157163" y="6003925"/>
                </a:lnTo>
                <a:lnTo>
                  <a:pt x="142875" y="5956300"/>
                </a:lnTo>
                <a:lnTo>
                  <a:pt x="127000" y="5915025"/>
                </a:lnTo>
                <a:lnTo>
                  <a:pt x="107950" y="5876925"/>
                </a:lnTo>
                <a:lnTo>
                  <a:pt x="88900" y="5840412"/>
                </a:lnTo>
                <a:lnTo>
                  <a:pt x="69850" y="5802312"/>
                </a:lnTo>
                <a:lnTo>
                  <a:pt x="52388" y="5762625"/>
                </a:lnTo>
                <a:lnTo>
                  <a:pt x="34925" y="5721350"/>
                </a:lnTo>
                <a:lnTo>
                  <a:pt x="20638" y="5675312"/>
                </a:lnTo>
                <a:lnTo>
                  <a:pt x="11113" y="5622925"/>
                </a:lnTo>
                <a:lnTo>
                  <a:pt x="1588" y="5562600"/>
                </a:lnTo>
                <a:lnTo>
                  <a:pt x="0" y="5494337"/>
                </a:lnTo>
                <a:lnTo>
                  <a:pt x="1588" y="5426075"/>
                </a:lnTo>
                <a:lnTo>
                  <a:pt x="11113" y="5365750"/>
                </a:lnTo>
                <a:lnTo>
                  <a:pt x="20638" y="5313362"/>
                </a:lnTo>
                <a:lnTo>
                  <a:pt x="34925" y="5268912"/>
                </a:lnTo>
                <a:lnTo>
                  <a:pt x="52388" y="5226050"/>
                </a:lnTo>
                <a:lnTo>
                  <a:pt x="69850" y="5186362"/>
                </a:lnTo>
                <a:lnTo>
                  <a:pt x="88900" y="5149850"/>
                </a:lnTo>
                <a:lnTo>
                  <a:pt x="107950" y="5114925"/>
                </a:lnTo>
                <a:lnTo>
                  <a:pt x="127000" y="5075237"/>
                </a:lnTo>
                <a:lnTo>
                  <a:pt x="142875" y="5033962"/>
                </a:lnTo>
                <a:lnTo>
                  <a:pt x="157163" y="4987925"/>
                </a:lnTo>
                <a:lnTo>
                  <a:pt x="168275" y="4935537"/>
                </a:lnTo>
                <a:lnTo>
                  <a:pt x="176213" y="4875212"/>
                </a:lnTo>
                <a:lnTo>
                  <a:pt x="179388" y="4806950"/>
                </a:lnTo>
                <a:lnTo>
                  <a:pt x="176213" y="4738687"/>
                </a:lnTo>
                <a:lnTo>
                  <a:pt x="168275" y="4678362"/>
                </a:lnTo>
                <a:lnTo>
                  <a:pt x="157163" y="4625975"/>
                </a:lnTo>
                <a:lnTo>
                  <a:pt x="142875" y="4579937"/>
                </a:lnTo>
                <a:lnTo>
                  <a:pt x="127000" y="4537075"/>
                </a:lnTo>
                <a:lnTo>
                  <a:pt x="107950" y="4498975"/>
                </a:lnTo>
                <a:lnTo>
                  <a:pt x="69850" y="4424362"/>
                </a:lnTo>
                <a:lnTo>
                  <a:pt x="52388" y="4386262"/>
                </a:lnTo>
                <a:lnTo>
                  <a:pt x="34925" y="4343400"/>
                </a:lnTo>
                <a:lnTo>
                  <a:pt x="20638" y="4297362"/>
                </a:lnTo>
                <a:lnTo>
                  <a:pt x="11113" y="4244975"/>
                </a:lnTo>
                <a:lnTo>
                  <a:pt x="1588" y="4186237"/>
                </a:lnTo>
                <a:lnTo>
                  <a:pt x="0" y="4116387"/>
                </a:lnTo>
                <a:lnTo>
                  <a:pt x="1588" y="4048125"/>
                </a:lnTo>
                <a:lnTo>
                  <a:pt x="11113" y="3987800"/>
                </a:lnTo>
                <a:lnTo>
                  <a:pt x="20638" y="3935412"/>
                </a:lnTo>
                <a:lnTo>
                  <a:pt x="34925" y="3890962"/>
                </a:lnTo>
                <a:lnTo>
                  <a:pt x="52388" y="3848100"/>
                </a:lnTo>
                <a:lnTo>
                  <a:pt x="69850" y="3811587"/>
                </a:lnTo>
                <a:lnTo>
                  <a:pt x="107950" y="3736975"/>
                </a:lnTo>
                <a:lnTo>
                  <a:pt x="127000" y="3697287"/>
                </a:lnTo>
                <a:lnTo>
                  <a:pt x="142875" y="3656012"/>
                </a:lnTo>
                <a:lnTo>
                  <a:pt x="157163" y="3609975"/>
                </a:lnTo>
                <a:lnTo>
                  <a:pt x="168275" y="3557587"/>
                </a:lnTo>
                <a:lnTo>
                  <a:pt x="176213" y="3497262"/>
                </a:lnTo>
                <a:lnTo>
                  <a:pt x="179388" y="3427412"/>
                </a:lnTo>
                <a:lnTo>
                  <a:pt x="176213" y="3360737"/>
                </a:lnTo>
                <a:lnTo>
                  <a:pt x="168275" y="3300412"/>
                </a:lnTo>
                <a:lnTo>
                  <a:pt x="157163" y="3248025"/>
                </a:lnTo>
                <a:lnTo>
                  <a:pt x="142875" y="3201987"/>
                </a:lnTo>
                <a:lnTo>
                  <a:pt x="127000" y="3160712"/>
                </a:lnTo>
                <a:lnTo>
                  <a:pt x="107950" y="3121025"/>
                </a:lnTo>
                <a:lnTo>
                  <a:pt x="88900" y="3084512"/>
                </a:lnTo>
                <a:lnTo>
                  <a:pt x="69850" y="3046412"/>
                </a:lnTo>
                <a:lnTo>
                  <a:pt x="52388" y="3009900"/>
                </a:lnTo>
                <a:lnTo>
                  <a:pt x="34925" y="2967037"/>
                </a:lnTo>
                <a:lnTo>
                  <a:pt x="20638" y="2922587"/>
                </a:lnTo>
                <a:lnTo>
                  <a:pt x="11113" y="2868612"/>
                </a:lnTo>
                <a:lnTo>
                  <a:pt x="1588" y="2809875"/>
                </a:lnTo>
                <a:lnTo>
                  <a:pt x="0" y="2741612"/>
                </a:lnTo>
                <a:lnTo>
                  <a:pt x="1588" y="2671762"/>
                </a:lnTo>
                <a:lnTo>
                  <a:pt x="11113" y="2613025"/>
                </a:lnTo>
                <a:lnTo>
                  <a:pt x="20638" y="2560637"/>
                </a:lnTo>
                <a:lnTo>
                  <a:pt x="34925" y="2513012"/>
                </a:lnTo>
                <a:lnTo>
                  <a:pt x="52388" y="2471737"/>
                </a:lnTo>
                <a:lnTo>
                  <a:pt x="69850" y="2433637"/>
                </a:lnTo>
                <a:lnTo>
                  <a:pt x="88900" y="2395537"/>
                </a:lnTo>
                <a:lnTo>
                  <a:pt x="107950" y="2359025"/>
                </a:lnTo>
                <a:lnTo>
                  <a:pt x="127000" y="2319337"/>
                </a:lnTo>
                <a:lnTo>
                  <a:pt x="142875" y="2278062"/>
                </a:lnTo>
                <a:lnTo>
                  <a:pt x="157163" y="2232025"/>
                </a:lnTo>
                <a:lnTo>
                  <a:pt x="168275" y="2179637"/>
                </a:lnTo>
                <a:lnTo>
                  <a:pt x="176213" y="2119312"/>
                </a:lnTo>
                <a:lnTo>
                  <a:pt x="179388" y="2051050"/>
                </a:lnTo>
                <a:lnTo>
                  <a:pt x="176213" y="1982787"/>
                </a:lnTo>
                <a:lnTo>
                  <a:pt x="168275" y="1922462"/>
                </a:lnTo>
                <a:lnTo>
                  <a:pt x="157163" y="1870075"/>
                </a:lnTo>
                <a:lnTo>
                  <a:pt x="142875" y="1824037"/>
                </a:lnTo>
                <a:lnTo>
                  <a:pt x="127000" y="1782762"/>
                </a:lnTo>
                <a:lnTo>
                  <a:pt x="107950" y="1743075"/>
                </a:lnTo>
                <a:lnTo>
                  <a:pt x="88900" y="1708150"/>
                </a:lnTo>
                <a:lnTo>
                  <a:pt x="69850" y="1671637"/>
                </a:lnTo>
                <a:lnTo>
                  <a:pt x="52388" y="1631950"/>
                </a:lnTo>
                <a:lnTo>
                  <a:pt x="34925" y="1589087"/>
                </a:lnTo>
                <a:lnTo>
                  <a:pt x="20638" y="1544637"/>
                </a:lnTo>
                <a:lnTo>
                  <a:pt x="11113" y="1492250"/>
                </a:lnTo>
                <a:lnTo>
                  <a:pt x="1588" y="1431925"/>
                </a:lnTo>
                <a:lnTo>
                  <a:pt x="0" y="1363662"/>
                </a:lnTo>
                <a:lnTo>
                  <a:pt x="1588" y="1295400"/>
                </a:lnTo>
                <a:lnTo>
                  <a:pt x="11113" y="1235075"/>
                </a:lnTo>
                <a:lnTo>
                  <a:pt x="20638" y="1182687"/>
                </a:lnTo>
                <a:lnTo>
                  <a:pt x="34925" y="1136650"/>
                </a:lnTo>
                <a:lnTo>
                  <a:pt x="52388" y="1095375"/>
                </a:lnTo>
                <a:lnTo>
                  <a:pt x="69850" y="1055687"/>
                </a:lnTo>
                <a:lnTo>
                  <a:pt x="88900" y="1017587"/>
                </a:lnTo>
                <a:lnTo>
                  <a:pt x="107950" y="981075"/>
                </a:lnTo>
                <a:lnTo>
                  <a:pt x="127000" y="942975"/>
                </a:lnTo>
                <a:lnTo>
                  <a:pt x="142875" y="901700"/>
                </a:lnTo>
                <a:lnTo>
                  <a:pt x="157163" y="854075"/>
                </a:lnTo>
                <a:lnTo>
                  <a:pt x="168275" y="801687"/>
                </a:lnTo>
                <a:lnTo>
                  <a:pt x="176213" y="744537"/>
                </a:lnTo>
                <a:lnTo>
                  <a:pt x="179388" y="673100"/>
                </a:lnTo>
                <a:lnTo>
                  <a:pt x="176213" y="606425"/>
                </a:lnTo>
                <a:lnTo>
                  <a:pt x="168275" y="546100"/>
                </a:lnTo>
                <a:lnTo>
                  <a:pt x="157163" y="496887"/>
                </a:lnTo>
                <a:lnTo>
                  <a:pt x="142875" y="450850"/>
                </a:lnTo>
                <a:lnTo>
                  <a:pt x="127000" y="409575"/>
                </a:lnTo>
                <a:lnTo>
                  <a:pt x="109538" y="369887"/>
                </a:lnTo>
                <a:lnTo>
                  <a:pt x="92075" y="334962"/>
                </a:lnTo>
                <a:lnTo>
                  <a:pt x="73025" y="296862"/>
                </a:lnTo>
                <a:lnTo>
                  <a:pt x="53975" y="260350"/>
                </a:lnTo>
                <a:lnTo>
                  <a:pt x="38100" y="217487"/>
                </a:lnTo>
                <a:lnTo>
                  <a:pt x="22225" y="174625"/>
                </a:lnTo>
                <a:lnTo>
                  <a:pt x="12700" y="122237"/>
                </a:lnTo>
                <a:lnTo>
                  <a:pt x="4763" y="6667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63A55CC-0096-4C72-B555-F4FF08FF27FA}"/>
              </a:ext>
            </a:extLst>
          </p:cNvPr>
          <p:cNvSpPr txBox="1"/>
          <p:nvPr/>
        </p:nvSpPr>
        <p:spPr>
          <a:xfrm>
            <a:off x="704943" y="593863"/>
            <a:ext cx="4469987" cy="4394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700" cap="all" spc="8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1’000 m3 Holz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700" cap="all" spc="8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Minergie</a:t>
            </a:r>
            <a:r>
              <a:rPr lang="en-US" sz="4700" cap="all" spc="8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+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700" cap="all" spc="8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80’000 kwh Peak Solar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0564B4DB-1447-4C2A-8628-6D6A0859B4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8DF4DE4-A2B7-4D56-B27A-0B76A1BB5E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576" r="-1" b="23723"/>
          <a:stretch/>
        </p:blipFill>
        <p:spPr>
          <a:xfrm>
            <a:off x="5719916" y="10"/>
            <a:ext cx="6472084" cy="3383270"/>
          </a:xfrm>
          <a:custGeom>
            <a:avLst/>
            <a:gdLst/>
            <a:ahLst/>
            <a:cxnLst/>
            <a:rect l="l" t="t" r="r" b="b"/>
            <a:pathLst>
              <a:path w="6472084" h="3383280">
                <a:moveTo>
                  <a:pt x="179388" y="0"/>
                </a:moveTo>
                <a:lnTo>
                  <a:pt x="6472084" y="0"/>
                </a:lnTo>
                <a:lnTo>
                  <a:pt x="6472084" y="3383280"/>
                </a:lnTo>
                <a:lnTo>
                  <a:pt x="2101" y="3383280"/>
                </a:lnTo>
                <a:lnTo>
                  <a:pt x="3174" y="3360737"/>
                </a:lnTo>
                <a:lnTo>
                  <a:pt x="11112" y="3300412"/>
                </a:lnTo>
                <a:lnTo>
                  <a:pt x="22224" y="3248025"/>
                </a:lnTo>
                <a:lnTo>
                  <a:pt x="36512" y="3201987"/>
                </a:lnTo>
                <a:lnTo>
                  <a:pt x="52387" y="3160712"/>
                </a:lnTo>
                <a:lnTo>
                  <a:pt x="71438" y="3121025"/>
                </a:lnTo>
                <a:lnTo>
                  <a:pt x="90487" y="3084512"/>
                </a:lnTo>
                <a:lnTo>
                  <a:pt x="109537" y="3046412"/>
                </a:lnTo>
                <a:lnTo>
                  <a:pt x="126999" y="3009900"/>
                </a:lnTo>
                <a:lnTo>
                  <a:pt x="144462" y="2967037"/>
                </a:lnTo>
                <a:lnTo>
                  <a:pt x="158749" y="2922587"/>
                </a:lnTo>
                <a:lnTo>
                  <a:pt x="168274" y="2868612"/>
                </a:lnTo>
                <a:lnTo>
                  <a:pt x="177799" y="2809875"/>
                </a:lnTo>
                <a:lnTo>
                  <a:pt x="179388" y="2741612"/>
                </a:lnTo>
                <a:lnTo>
                  <a:pt x="177799" y="2671762"/>
                </a:lnTo>
                <a:lnTo>
                  <a:pt x="168274" y="2613025"/>
                </a:lnTo>
                <a:lnTo>
                  <a:pt x="158749" y="2560637"/>
                </a:lnTo>
                <a:lnTo>
                  <a:pt x="144462" y="2513012"/>
                </a:lnTo>
                <a:lnTo>
                  <a:pt x="126999" y="2471737"/>
                </a:lnTo>
                <a:lnTo>
                  <a:pt x="109537" y="2433637"/>
                </a:lnTo>
                <a:lnTo>
                  <a:pt x="90487" y="2395537"/>
                </a:lnTo>
                <a:lnTo>
                  <a:pt x="71438" y="2359025"/>
                </a:lnTo>
                <a:lnTo>
                  <a:pt x="52387" y="2319337"/>
                </a:lnTo>
                <a:lnTo>
                  <a:pt x="36512" y="2278062"/>
                </a:lnTo>
                <a:lnTo>
                  <a:pt x="22224" y="2232025"/>
                </a:lnTo>
                <a:lnTo>
                  <a:pt x="11112" y="2179637"/>
                </a:lnTo>
                <a:lnTo>
                  <a:pt x="3174" y="2119312"/>
                </a:lnTo>
                <a:lnTo>
                  <a:pt x="0" y="2051050"/>
                </a:lnTo>
                <a:lnTo>
                  <a:pt x="3174" y="1982787"/>
                </a:lnTo>
                <a:lnTo>
                  <a:pt x="11112" y="1922462"/>
                </a:lnTo>
                <a:lnTo>
                  <a:pt x="22224" y="1870075"/>
                </a:lnTo>
                <a:lnTo>
                  <a:pt x="36512" y="1824037"/>
                </a:lnTo>
                <a:lnTo>
                  <a:pt x="52387" y="1782762"/>
                </a:lnTo>
                <a:lnTo>
                  <a:pt x="71438" y="1743075"/>
                </a:lnTo>
                <a:lnTo>
                  <a:pt x="90487" y="1708150"/>
                </a:lnTo>
                <a:lnTo>
                  <a:pt x="109537" y="1671637"/>
                </a:lnTo>
                <a:lnTo>
                  <a:pt x="126999" y="1631950"/>
                </a:lnTo>
                <a:lnTo>
                  <a:pt x="144462" y="1589087"/>
                </a:lnTo>
                <a:lnTo>
                  <a:pt x="158749" y="1544637"/>
                </a:lnTo>
                <a:lnTo>
                  <a:pt x="168274" y="1492250"/>
                </a:lnTo>
                <a:lnTo>
                  <a:pt x="177799" y="1431925"/>
                </a:lnTo>
                <a:lnTo>
                  <a:pt x="179388" y="1363662"/>
                </a:lnTo>
                <a:lnTo>
                  <a:pt x="177799" y="1295400"/>
                </a:lnTo>
                <a:lnTo>
                  <a:pt x="168274" y="1235075"/>
                </a:lnTo>
                <a:lnTo>
                  <a:pt x="158749" y="1182687"/>
                </a:lnTo>
                <a:lnTo>
                  <a:pt x="144462" y="1136650"/>
                </a:lnTo>
                <a:lnTo>
                  <a:pt x="126999" y="1095375"/>
                </a:lnTo>
                <a:lnTo>
                  <a:pt x="109537" y="1055687"/>
                </a:lnTo>
                <a:lnTo>
                  <a:pt x="90487" y="1017587"/>
                </a:lnTo>
                <a:lnTo>
                  <a:pt x="71438" y="981075"/>
                </a:lnTo>
                <a:lnTo>
                  <a:pt x="52387" y="942975"/>
                </a:lnTo>
                <a:lnTo>
                  <a:pt x="36512" y="901700"/>
                </a:lnTo>
                <a:lnTo>
                  <a:pt x="22224" y="854075"/>
                </a:lnTo>
                <a:lnTo>
                  <a:pt x="11112" y="801687"/>
                </a:lnTo>
                <a:lnTo>
                  <a:pt x="3174" y="744537"/>
                </a:lnTo>
                <a:lnTo>
                  <a:pt x="0" y="673100"/>
                </a:lnTo>
                <a:lnTo>
                  <a:pt x="3174" y="606425"/>
                </a:lnTo>
                <a:lnTo>
                  <a:pt x="11112" y="546100"/>
                </a:lnTo>
                <a:lnTo>
                  <a:pt x="22224" y="496887"/>
                </a:lnTo>
                <a:lnTo>
                  <a:pt x="36512" y="450850"/>
                </a:lnTo>
                <a:lnTo>
                  <a:pt x="52387" y="409575"/>
                </a:lnTo>
                <a:lnTo>
                  <a:pt x="69849" y="369887"/>
                </a:lnTo>
                <a:lnTo>
                  <a:pt x="87312" y="334962"/>
                </a:lnTo>
                <a:lnTo>
                  <a:pt x="106362" y="296862"/>
                </a:lnTo>
                <a:lnTo>
                  <a:pt x="125413" y="260350"/>
                </a:lnTo>
                <a:lnTo>
                  <a:pt x="141287" y="217487"/>
                </a:lnTo>
                <a:lnTo>
                  <a:pt x="157162" y="174625"/>
                </a:lnTo>
                <a:lnTo>
                  <a:pt x="166687" y="122237"/>
                </a:lnTo>
                <a:lnTo>
                  <a:pt x="174624" y="6667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150085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Natur, Feuer, Kamin enthält.&#10;&#10;Automatisch generierte Beschreibung">
            <a:extLst>
              <a:ext uri="{FF2B5EF4-FFF2-40B4-BE49-F238E27FC236}">
                <a16:creationId xmlns:a16="http://schemas.microsoft.com/office/drawing/2014/main" id="{98677CF0-F9EC-4B74-A2CC-B53FCF22E7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5" r="27563" b="1"/>
          <a:stretch/>
        </p:blipFill>
        <p:spPr>
          <a:xfrm>
            <a:off x="1210635" y="61019"/>
            <a:ext cx="5143485" cy="6942885"/>
          </a:xfrm>
          <a:prstGeom prst="rect">
            <a:avLst/>
          </a:prstGeom>
          <a:noFill/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B2634AF3-6B7B-4639-BAD5-E3A7D3F32872}"/>
              </a:ext>
            </a:extLst>
          </p:cNvPr>
          <p:cNvSpPr txBox="1">
            <a:spLocks/>
          </p:cNvSpPr>
          <p:nvPr/>
        </p:nvSpPr>
        <p:spPr>
          <a:xfrm>
            <a:off x="2742363" y="1557034"/>
            <a:ext cx="2913386" cy="1470025"/>
          </a:xfrm>
          <a:prstGeom prst="rect">
            <a:avLst/>
          </a:prstGeom>
        </p:spPr>
        <p:txBody>
          <a:bodyPr vert="horz" lIns="68580" tIns="34290" rIns="68580" bIns="3429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4950" dirty="0">
                <a:solidFill>
                  <a:schemeClr val="bg1"/>
                </a:solidFill>
              </a:rPr>
              <a:t>Preisliste </a:t>
            </a:r>
          </a:p>
          <a:p>
            <a:r>
              <a:rPr lang="de-CH" sz="4950" dirty="0">
                <a:solidFill>
                  <a:schemeClr val="bg1"/>
                </a:solidFill>
              </a:rPr>
              <a:t>2022 / 23</a:t>
            </a:r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7CF0E497-CE11-424F-9608-B0E8214F156B}"/>
              </a:ext>
            </a:extLst>
          </p:cNvPr>
          <p:cNvSpPr txBox="1">
            <a:spLocks/>
          </p:cNvSpPr>
          <p:nvPr/>
        </p:nvSpPr>
        <p:spPr>
          <a:xfrm>
            <a:off x="1276986" y="3489040"/>
            <a:ext cx="3600450" cy="1752600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2400" dirty="0">
                <a:solidFill>
                  <a:schemeClr val="bg1">
                    <a:lumMod val="95000"/>
                  </a:schemeClr>
                </a:solidFill>
              </a:rPr>
              <a:t>Teil Sortiments-Übersicht</a:t>
            </a:r>
            <a:endParaRPr lang="de-CH" sz="2400" dirty="0">
              <a:solidFill>
                <a:schemeClr val="bg1">
                  <a:lumMod val="95000"/>
                </a:schemeClr>
              </a:solidFill>
              <a:cs typeface="Calibri"/>
            </a:endParaRPr>
          </a:p>
          <a:p>
            <a:r>
              <a:rPr lang="de-CH" sz="1200" dirty="0">
                <a:solidFill>
                  <a:schemeClr val="bg1">
                    <a:lumMod val="95000"/>
                  </a:schemeClr>
                </a:solidFill>
              </a:rPr>
              <a:t>Das ganze Sortiment finden Sie auf der Homepage.</a:t>
            </a:r>
            <a:endParaRPr lang="de-CH" sz="1200" dirty="0">
              <a:solidFill>
                <a:schemeClr val="bg1">
                  <a:lumMod val="95000"/>
                </a:schemeClr>
              </a:solidFill>
              <a:cs typeface="Calibri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0A42C30-A383-41BE-9049-1DBD69316666}"/>
              </a:ext>
            </a:extLst>
          </p:cNvPr>
          <p:cNvSpPr txBox="1"/>
          <p:nvPr/>
        </p:nvSpPr>
        <p:spPr>
          <a:xfrm>
            <a:off x="1484091" y="2909721"/>
            <a:ext cx="4769319" cy="5078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de-CH" sz="2700" dirty="0">
                <a:solidFill>
                  <a:schemeClr val="bg1"/>
                </a:solidFill>
              </a:rPr>
              <a:t>Der Wasserhahn der mehr kann.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A264040-6716-4526-80E6-2E17D02A4AC9}"/>
              </a:ext>
            </a:extLst>
          </p:cNvPr>
          <p:cNvSpPr txBox="1"/>
          <p:nvPr/>
        </p:nvSpPr>
        <p:spPr>
          <a:xfrm>
            <a:off x="3243647" y="6753850"/>
            <a:ext cx="1515736" cy="30008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de-CH" sz="135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www.soda-fresh.ch</a:t>
            </a:r>
            <a:endParaRPr lang="de-CH" sz="135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14" name="Foliennummernplatzhalter 4">
            <a:extLst>
              <a:ext uri="{FF2B5EF4-FFF2-40B4-BE49-F238E27FC236}">
                <a16:creationId xmlns:a16="http://schemas.microsoft.com/office/drawing/2014/main" id="{3E5869E6-C162-4A8D-9804-F50548F3F9A6}"/>
              </a:ext>
            </a:extLst>
          </p:cNvPr>
          <p:cNvSpPr txBox="1">
            <a:spLocks/>
          </p:cNvSpPr>
          <p:nvPr/>
        </p:nvSpPr>
        <p:spPr>
          <a:xfrm>
            <a:off x="5918864" y="6742370"/>
            <a:ext cx="367625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defRPr/>
            </a:pPr>
            <a:endParaRPr lang="de-CH" sz="9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8" name="Grafik 17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D9E617C5-DF13-4B14-8D81-4D56621CFD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250" y="4492128"/>
            <a:ext cx="713093" cy="982520"/>
          </a:xfrm>
          <a:prstGeom prst="rect">
            <a:avLst/>
          </a:prstGeom>
        </p:spPr>
      </p:pic>
      <p:pic>
        <p:nvPicPr>
          <p:cNvPr id="19" name="Grafik 18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DAE752F9-267D-4514-B0D0-EA8826D2AC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382" y="4519085"/>
            <a:ext cx="655290" cy="975208"/>
          </a:xfrm>
          <a:prstGeom prst="rect">
            <a:avLst/>
          </a:prstGeom>
        </p:spPr>
      </p:pic>
      <p:pic>
        <p:nvPicPr>
          <p:cNvPr id="20" name="Grafik 19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62E63B83-CC44-42D9-B705-470BAD9D826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02" y="4467602"/>
            <a:ext cx="709103" cy="1056183"/>
          </a:xfrm>
          <a:prstGeom prst="rect">
            <a:avLst/>
          </a:prstGeom>
        </p:spPr>
      </p:pic>
      <p:pic>
        <p:nvPicPr>
          <p:cNvPr id="21" name="Grafik 20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918AF973-E08E-40CE-A4D3-529251596E5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331" y="4467602"/>
            <a:ext cx="715855" cy="1063746"/>
          </a:xfrm>
          <a:prstGeom prst="rect">
            <a:avLst/>
          </a:prstGeom>
        </p:spPr>
      </p:pic>
      <p:pic>
        <p:nvPicPr>
          <p:cNvPr id="23" name="Grafik 22">
            <a:hlinkClick r:id="rId8"/>
            <a:extLst>
              <a:ext uri="{FF2B5EF4-FFF2-40B4-BE49-F238E27FC236}">
                <a16:creationId xmlns:a16="http://schemas.microsoft.com/office/drawing/2014/main" id="{570CF711-6B83-404F-8D90-7A24CC72DB4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651" y="163459"/>
            <a:ext cx="2114535" cy="1459362"/>
          </a:xfrm>
          <a:prstGeom prst="rect">
            <a:avLst/>
          </a:prstGeom>
        </p:spPr>
      </p:pic>
      <p:sp>
        <p:nvSpPr>
          <p:cNvPr id="24" name="Rechteck: abgerundete Ecken 23">
            <a:extLst>
              <a:ext uri="{FF2B5EF4-FFF2-40B4-BE49-F238E27FC236}">
                <a16:creationId xmlns:a16="http://schemas.microsoft.com/office/drawing/2014/main" id="{9819CEF4-7139-41A7-B1EF-B1AC596BDB5A}"/>
              </a:ext>
            </a:extLst>
          </p:cNvPr>
          <p:cNvSpPr/>
          <p:nvPr/>
        </p:nvSpPr>
        <p:spPr>
          <a:xfrm>
            <a:off x="1541233" y="5665108"/>
            <a:ext cx="3767895" cy="111189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350" dirty="0"/>
          </a:p>
        </p:txBody>
      </p:sp>
      <p:sp>
        <p:nvSpPr>
          <p:cNvPr id="13" name="Textfeld 3">
            <a:extLst>
              <a:ext uri="{FF2B5EF4-FFF2-40B4-BE49-F238E27FC236}">
                <a16:creationId xmlns:a16="http://schemas.microsoft.com/office/drawing/2014/main" id="{8D3EE9D4-F529-494B-B448-442AFE9C5156}"/>
              </a:ext>
            </a:extLst>
          </p:cNvPr>
          <p:cNvSpPr txBox="1"/>
          <p:nvPr/>
        </p:nvSpPr>
        <p:spPr>
          <a:xfrm>
            <a:off x="1561944" y="5770078"/>
            <a:ext cx="3894629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de-CH" sz="1350" dirty="0">
                <a:solidFill>
                  <a:schemeClr val="bg1"/>
                </a:solidFill>
                <a:cs typeface="Calibri"/>
              </a:rPr>
              <a:t>Den Katalog können Sie in digitaler Form von der </a:t>
            </a:r>
            <a:endParaRPr lang="de-DE" sz="1350" dirty="0">
              <a:solidFill>
                <a:schemeClr val="bg1"/>
              </a:solidFill>
            </a:endParaRPr>
          </a:p>
          <a:p>
            <a:r>
              <a:rPr lang="de-CH" sz="1350" dirty="0">
                <a:solidFill>
                  <a:schemeClr val="bg1"/>
                </a:solidFill>
                <a:cs typeface="Calibri"/>
              </a:rPr>
              <a:t>Homepage  herunterladen, so ist er  immer aktuell. </a:t>
            </a:r>
            <a:endParaRPr lang="de-CH" sz="1350" dirty="0">
              <a:solidFill>
                <a:schemeClr val="bg1"/>
              </a:solidFill>
            </a:endParaRPr>
          </a:p>
          <a:p>
            <a:r>
              <a:rPr lang="de-CH" sz="1350" dirty="0">
                <a:solidFill>
                  <a:schemeClr val="bg1"/>
                </a:solidFill>
                <a:cs typeface="Calibri"/>
              </a:rPr>
              <a:t>Wenn Sie dieses Exemplar nicht mehr benötigen,  </a:t>
            </a:r>
          </a:p>
          <a:p>
            <a:r>
              <a:rPr lang="de-CH" sz="1350" dirty="0">
                <a:solidFill>
                  <a:schemeClr val="bg1"/>
                </a:solidFill>
                <a:cs typeface="Calibri"/>
              </a:rPr>
              <a:t>geben Sie es bitte weiter.  Vielen Dank.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C27D588F-28E0-4304-AFAA-978C7D3B5420}"/>
              </a:ext>
            </a:extLst>
          </p:cNvPr>
          <p:cNvSpPr txBox="1"/>
          <p:nvPr/>
        </p:nvSpPr>
        <p:spPr>
          <a:xfrm>
            <a:off x="1651631" y="4449922"/>
            <a:ext cx="365144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350" dirty="0">
                <a:solidFill>
                  <a:schemeClr val="bg1"/>
                </a:solidFill>
              </a:rPr>
              <a:t>Gefiltert     Gesprudelt       Kochend         Eiskalt</a:t>
            </a: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0EC93A1B-C5EB-4689-83F4-45E07E13C3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891" y="1699284"/>
            <a:ext cx="1294155" cy="846179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5B91FC8D-7C1B-4E2A-91CF-9BC9C939190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331" y="941883"/>
            <a:ext cx="530916" cy="534095"/>
          </a:xfrm>
          <a:prstGeom prst="rect">
            <a:avLst/>
          </a:prstGeom>
        </p:spPr>
      </p:pic>
      <p:sp>
        <p:nvSpPr>
          <p:cNvPr id="32" name="Textfeld 31">
            <a:extLst>
              <a:ext uri="{FF2B5EF4-FFF2-40B4-BE49-F238E27FC236}">
                <a16:creationId xmlns:a16="http://schemas.microsoft.com/office/drawing/2014/main" id="{1B91AB27-E9D0-43F1-8911-AEDCE9F2577C}"/>
              </a:ext>
            </a:extLst>
          </p:cNvPr>
          <p:cNvSpPr txBox="1"/>
          <p:nvPr/>
        </p:nvSpPr>
        <p:spPr>
          <a:xfrm>
            <a:off x="2246191" y="525111"/>
            <a:ext cx="768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>
                <a:solidFill>
                  <a:srgbClr val="E9EDF4"/>
                </a:solidFill>
              </a:rPr>
              <a:t>Home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2FB8B617-5144-47F3-9C95-445C7DC21907}"/>
              </a:ext>
            </a:extLst>
          </p:cNvPr>
          <p:cNvSpPr txBox="1"/>
          <p:nvPr/>
        </p:nvSpPr>
        <p:spPr>
          <a:xfrm>
            <a:off x="2246191" y="1005119"/>
            <a:ext cx="753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>
                <a:solidFill>
                  <a:srgbClr val="E9EDF4"/>
                </a:solidFill>
              </a:rPr>
              <a:t>Office</a:t>
            </a: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54852A81-3DA6-439F-A595-9BF57BE2DA8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053" y="330987"/>
            <a:ext cx="530916" cy="552068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13B4B625-52DB-4B86-A3AE-ACDFD1AC49F4}"/>
              </a:ext>
            </a:extLst>
          </p:cNvPr>
          <p:cNvSpPr txBox="1"/>
          <p:nvPr/>
        </p:nvSpPr>
        <p:spPr>
          <a:xfrm>
            <a:off x="5175810" y="4302515"/>
            <a:ext cx="51809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600" dirty="0"/>
              <a:t>Homepage</a:t>
            </a:r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036864F1-AC9E-48CE-AE48-65144BCDE466}"/>
              </a:ext>
            </a:extLst>
          </p:cNvPr>
          <p:cNvGrpSpPr/>
          <p:nvPr/>
        </p:nvGrpSpPr>
        <p:grpSpPr>
          <a:xfrm>
            <a:off x="1452567" y="6853025"/>
            <a:ext cx="1268866" cy="223994"/>
            <a:chOff x="306209" y="8887792"/>
            <a:chExt cx="1691820" cy="298659"/>
          </a:xfrm>
        </p:grpSpPr>
        <p:pic>
          <p:nvPicPr>
            <p:cNvPr id="4" name="Grafik 3" descr="Ein Bild, das Text, Uhr enthält.&#10;&#10;Automatisch generierte Beschreibung">
              <a:extLst>
                <a:ext uri="{FF2B5EF4-FFF2-40B4-BE49-F238E27FC236}">
                  <a16:creationId xmlns:a16="http://schemas.microsoft.com/office/drawing/2014/main" id="{526F9D72-2F11-4144-A4FC-E92983F634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209" y="8887792"/>
              <a:ext cx="1578054" cy="201176"/>
            </a:xfrm>
            <a:prstGeom prst="rect">
              <a:avLst/>
            </a:prstGeom>
          </p:spPr>
        </p:pic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32610535-5234-4931-BFBA-1E8440E65C45}"/>
                </a:ext>
              </a:extLst>
            </p:cNvPr>
            <p:cNvSpPr txBox="1"/>
            <p:nvPr/>
          </p:nvSpPr>
          <p:spPr>
            <a:xfrm>
              <a:off x="1371363" y="8940229"/>
              <a:ext cx="626666" cy="2462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600" dirty="0"/>
                <a:t>Lenzburg</a:t>
              </a:r>
            </a:p>
          </p:txBody>
        </p:sp>
      </p:grp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304D598-B0AE-4CC3-9A08-EF019E4D0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09261" y="7020057"/>
            <a:ext cx="2819399" cy="345796"/>
          </a:xfrm>
        </p:spPr>
        <p:txBody>
          <a:bodyPr/>
          <a:lstStyle/>
          <a:p>
            <a:fld id="{10CC5C19-1B2D-4386-8289-21B1366CD32D}" type="slidenum">
              <a:rPr lang="de-CH" smtClean="0"/>
              <a:t>4</a:t>
            </a:fld>
            <a:endParaRPr lang="de-CH"/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B83373E7-98A0-497C-A511-0D20BF50B80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468" y="6587669"/>
            <a:ext cx="907383" cy="321514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984B638F-AEDC-4AFE-A456-DB4CDA7F019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46462" y="3523192"/>
            <a:ext cx="6992598" cy="320572"/>
          </a:xfrm>
          <a:prstGeom prst="rect">
            <a:avLst/>
          </a:prstGeom>
        </p:spPr>
      </p:pic>
      <p:pic>
        <p:nvPicPr>
          <p:cNvPr id="29" name="Grafik 28" descr="Ein Bild, das Text enthält.&#10;&#10;Automatisch generierte Beschreibung">
            <a:extLst>
              <a:ext uri="{FF2B5EF4-FFF2-40B4-BE49-F238E27FC236}">
                <a16:creationId xmlns:a16="http://schemas.microsoft.com/office/drawing/2014/main" id="{4FDF6DED-3F64-47E5-8496-F97E3EBF0F6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872" y="81867"/>
            <a:ext cx="5143500" cy="360729"/>
          </a:xfrm>
          <a:prstGeom prst="rect">
            <a:avLst/>
          </a:prstGeom>
        </p:spPr>
      </p:pic>
      <p:pic>
        <p:nvPicPr>
          <p:cNvPr id="34" name="Grafik 33">
            <a:hlinkClick r:id="rId17"/>
            <a:extLst>
              <a:ext uri="{FF2B5EF4-FFF2-40B4-BE49-F238E27FC236}">
                <a16:creationId xmlns:a16="http://schemas.microsoft.com/office/drawing/2014/main" id="{10372D69-E4AA-416A-9D27-40AE8A218CA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233" y="3394470"/>
            <a:ext cx="709985" cy="887840"/>
          </a:xfrm>
          <a:prstGeom prst="rect">
            <a:avLst/>
          </a:prstGeom>
        </p:spPr>
      </p:pic>
      <p:sp>
        <p:nvSpPr>
          <p:cNvPr id="36" name="Titel 1">
            <a:extLst>
              <a:ext uri="{FF2B5EF4-FFF2-40B4-BE49-F238E27FC236}">
                <a16:creationId xmlns:a16="http://schemas.microsoft.com/office/drawing/2014/main" id="{4460E95F-6EE5-4FFB-856C-4995C6280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2995" y="471186"/>
            <a:ext cx="3625758" cy="1492132"/>
          </a:xfrm>
        </p:spPr>
        <p:txBody>
          <a:bodyPr/>
          <a:lstStyle/>
          <a:p>
            <a:r>
              <a:rPr lang="de-CH" dirty="0"/>
              <a:t>Katalog</a:t>
            </a:r>
            <a:endParaRPr lang="de-DE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14762B60-1CD8-401D-8F81-1F08940CBCCC}"/>
              </a:ext>
            </a:extLst>
          </p:cNvPr>
          <p:cNvSpPr txBox="1"/>
          <p:nvPr/>
        </p:nvSpPr>
        <p:spPr>
          <a:xfrm>
            <a:off x="6684718" y="1666130"/>
            <a:ext cx="4541242" cy="31393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CH" b="1" dirty="0"/>
              <a:t>Es ist kein Katalog, es ist ein Werkzeug.</a:t>
            </a:r>
          </a:p>
          <a:p>
            <a:endParaRPr lang="de-CH" dirty="0"/>
          </a:p>
          <a:p>
            <a:endParaRPr lang="de-CH" dirty="0"/>
          </a:p>
          <a:p>
            <a:r>
              <a:rPr lang="de-CH" dirty="0"/>
              <a:t>Laden dieses Werkzeug auf Ihr Pad oder Handy runter.</a:t>
            </a:r>
          </a:p>
          <a:p>
            <a:endParaRPr lang="de-CH" dirty="0"/>
          </a:p>
          <a:p>
            <a:r>
              <a:rPr lang="de-CH" dirty="0"/>
              <a:t>Scannen Sie auf den QR Code und die richtige Seite auf unserer Homepage wird geöffnet.</a:t>
            </a:r>
          </a:p>
          <a:p>
            <a:endParaRPr lang="de-CH" dirty="0"/>
          </a:p>
          <a:p>
            <a:endParaRPr lang="de-CH" dirty="0"/>
          </a:p>
          <a:p>
            <a:endParaRPr lang="de-DE" dirty="0"/>
          </a:p>
        </p:txBody>
      </p:sp>
      <p:pic>
        <p:nvPicPr>
          <p:cNvPr id="17" name="Grafik 16" descr="Ein Bild, das Messer, drinnen enthält.&#10;&#10;Automatisch generierte Beschreibung">
            <a:extLst>
              <a:ext uri="{FF2B5EF4-FFF2-40B4-BE49-F238E27FC236}">
                <a16:creationId xmlns:a16="http://schemas.microsoft.com/office/drawing/2014/main" id="{813CFC3C-1E92-4132-8F30-7B294F3CC27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974532" y="4372636"/>
            <a:ext cx="3711435" cy="267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06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 descr="Ein Bild, das Person, drinnen, Tisch, Essen enthält.&#10;&#10;Automatisch generierte Beschreibung">
            <a:extLst>
              <a:ext uri="{FF2B5EF4-FFF2-40B4-BE49-F238E27FC236}">
                <a16:creationId xmlns:a16="http://schemas.microsoft.com/office/drawing/2014/main" id="{DB04FE33-FC99-4CA3-9390-DCC10992FF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274" y="4723513"/>
            <a:ext cx="2683598" cy="1791010"/>
          </a:xfr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4513C623-C0E5-4377-85C1-09A6AEFBF8CA}"/>
              </a:ext>
            </a:extLst>
          </p:cNvPr>
          <p:cNvSpPr txBox="1"/>
          <p:nvPr/>
        </p:nvSpPr>
        <p:spPr>
          <a:xfrm>
            <a:off x="5025930" y="3246437"/>
            <a:ext cx="2448034" cy="1384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de-CH" sz="1500" dirty="0"/>
              <a:t>«Mit oder Ohne."</a:t>
            </a:r>
            <a:endParaRPr lang="de-CH" sz="1500" dirty="0">
              <a:cs typeface="Calibri"/>
            </a:endParaRPr>
          </a:p>
          <a:p>
            <a:endParaRPr lang="de-CH" sz="1350" dirty="0"/>
          </a:p>
          <a:p>
            <a:r>
              <a:rPr lang="de-CH" sz="1050" dirty="0"/>
              <a:t>Bitte bei der Bestellung angeben.</a:t>
            </a:r>
          </a:p>
          <a:p>
            <a:r>
              <a:rPr lang="de-CH" sz="1050" dirty="0"/>
              <a:t>Sie können alle PONTRESINA-Armaturen mit oder ohne Rosette montieren. </a:t>
            </a:r>
            <a:r>
              <a:rPr lang="de-CH" sz="1050" u="sng" dirty="0">
                <a:latin typeface="Arial" panose="020B0604020202020204" pitchFamily="34" charset="0"/>
              </a:rPr>
              <a:t>2550521</a:t>
            </a:r>
            <a:r>
              <a:rPr lang="de-CH" sz="1050" dirty="0"/>
              <a:t> (ohne Aufpreis )</a:t>
            </a:r>
          </a:p>
          <a:p>
            <a:pPr algn="ctr"/>
            <a:r>
              <a:rPr lang="de-CH" sz="1350" dirty="0"/>
              <a:t> </a:t>
            </a:r>
            <a:endParaRPr lang="de-CH" sz="1350" dirty="0">
              <a:cs typeface="Calibri"/>
            </a:endParaRPr>
          </a:p>
        </p:txBody>
      </p:sp>
      <p:sp>
        <p:nvSpPr>
          <p:cNvPr id="3" name="Foliennummernplatzhalter 4">
            <a:extLst>
              <a:ext uri="{FF2B5EF4-FFF2-40B4-BE49-F238E27FC236}">
                <a16:creationId xmlns:a16="http://schemas.microsoft.com/office/drawing/2014/main" id="{4D59AFD7-B5DE-4257-B97C-B2A11DF8A237}"/>
              </a:ext>
            </a:extLst>
          </p:cNvPr>
          <p:cNvSpPr txBox="1">
            <a:spLocks/>
          </p:cNvSpPr>
          <p:nvPr/>
        </p:nvSpPr>
        <p:spPr>
          <a:xfrm>
            <a:off x="9143810" y="6305126"/>
            <a:ext cx="367625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de-CH" sz="900" dirty="0">
              <a:solidFill>
                <a:schemeClr val="tx1"/>
              </a:solidFill>
              <a:latin typeface="Calibri"/>
            </a:endParaRPr>
          </a:p>
        </p:txBody>
      </p:sp>
      <p:pic>
        <p:nvPicPr>
          <p:cNvPr id="6" name="Grafik 5" descr="Ein Bild, das drinnen, Metall enthält.&#10;&#10;Automatisch generierte Beschreibung">
            <a:extLst>
              <a:ext uri="{FF2B5EF4-FFF2-40B4-BE49-F238E27FC236}">
                <a16:creationId xmlns:a16="http://schemas.microsoft.com/office/drawing/2014/main" id="{62F835AD-6B46-4900-A951-F014EBEE04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71327" y="3675244"/>
            <a:ext cx="3366206" cy="2524655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083F9F14-1EC5-4E6A-92A4-7B0088225D38}"/>
              </a:ext>
            </a:extLst>
          </p:cNvPr>
          <p:cNvSpPr txBox="1"/>
          <p:nvPr/>
        </p:nvSpPr>
        <p:spPr>
          <a:xfrm>
            <a:off x="7707587" y="532477"/>
            <a:ext cx="1054475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050" dirty="0"/>
              <a:t>Auf Kundenwunsch haben wir bei dieser Armatur den Auslauf  verlängert.  </a:t>
            </a:r>
            <a:r>
              <a:rPr lang="de-CH" sz="1050" u="sng" dirty="0"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7010059</a:t>
            </a:r>
            <a:r>
              <a:rPr lang="de-CH" sz="1050" u="sng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de-CH" sz="1050" dirty="0"/>
              <a:t> </a:t>
            </a:r>
          </a:p>
        </p:txBody>
      </p:sp>
      <p:pic>
        <p:nvPicPr>
          <p:cNvPr id="14" name="Grafik 13" descr="Ein Bild, das drinnen, Fenster, sitzend, Zähler enthält.&#10;&#10;Automatisch generierte Beschreibung">
            <a:extLst>
              <a:ext uri="{FF2B5EF4-FFF2-40B4-BE49-F238E27FC236}">
                <a16:creationId xmlns:a16="http://schemas.microsoft.com/office/drawing/2014/main" id="{3837379F-B376-4D5F-A5F1-AB7BB456F8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527" y="110289"/>
            <a:ext cx="1974850" cy="2640117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5554BFC-2D07-4463-AF2A-02ECF5A5B1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02771">
            <a:off x="7467134" y="5113536"/>
            <a:ext cx="618776" cy="618776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1EC74F17-C39C-4C3C-934B-E5E00CB069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02771">
            <a:off x="3853896" y="5881994"/>
            <a:ext cx="618776" cy="618776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34F0850C-4EF1-4F89-8AB6-359A55D7FE5B}"/>
              </a:ext>
            </a:extLst>
          </p:cNvPr>
          <p:cNvSpPr txBox="1"/>
          <p:nvPr/>
        </p:nvSpPr>
        <p:spPr>
          <a:xfrm>
            <a:off x="3234807" y="6005044"/>
            <a:ext cx="553389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350" dirty="0"/>
              <a:t>MIT</a:t>
            </a:r>
            <a:endParaRPr lang="de-CH" sz="1350" dirty="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2C74E6B5-1EF5-4D22-9E52-9A945A752D6D}"/>
              </a:ext>
            </a:extLst>
          </p:cNvPr>
          <p:cNvSpPr txBox="1"/>
          <p:nvPr/>
        </p:nvSpPr>
        <p:spPr>
          <a:xfrm>
            <a:off x="7196062" y="4764965"/>
            <a:ext cx="830444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350" dirty="0"/>
              <a:t>OHNE</a:t>
            </a:r>
            <a:endParaRPr lang="de-CH" sz="135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723E53A-6E1B-4197-8303-89C761749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C5C19-1B2D-4386-8289-21B1366CD32D}" type="slidenum">
              <a:rPr lang="de-CH" smtClean="0">
                <a:solidFill>
                  <a:schemeClr val="tx1"/>
                </a:solidFill>
              </a:rPr>
              <a:t>5</a:t>
            </a:fld>
            <a:endParaRPr lang="de-CH" dirty="0">
              <a:solidFill>
                <a:schemeClr val="tx1"/>
              </a:solidFill>
            </a:endParaRPr>
          </a:p>
        </p:txBody>
      </p:sp>
      <p:pic>
        <p:nvPicPr>
          <p:cNvPr id="10" name="Grafik 9" descr="Ein Bild, das Wand, drinnen enthält.&#10;&#10;Automatisch generierte Beschreibung">
            <a:extLst>
              <a:ext uri="{FF2B5EF4-FFF2-40B4-BE49-F238E27FC236}">
                <a16:creationId xmlns:a16="http://schemas.microsoft.com/office/drawing/2014/main" id="{A66E1296-767E-4F8E-81B1-4CF33292543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844" y="3008824"/>
            <a:ext cx="1868475" cy="1401357"/>
          </a:xfrm>
          <a:prstGeom prst="rect">
            <a:avLst/>
          </a:prstGeom>
        </p:spPr>
      </p:pic>
      <p:pic>
        <p:nvPicPr>
          <p:cNvPr id="21" name="Grafik 20" descr="Ein Bild, das drinnen, blau enthält.&#10;&#10;Automatisch generierte Beschreibung">
            <a:extLst>
              <a:ext uri="{FF2B5EF4-FFF2-40B4-BE49-F238E27FC236}">
                <a16:creationId xmlns:a16="http://schemas.microsoft.com/office/drawing/2014/main" id="{11D7E27A-3C21-45F9-ABC3-1294135A473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625" y="136525"/>
            <a:ext cx="1823756" cy="2652734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C8E83355-9B67-4CC2-9B7B-EF7ED358A1F4}"/>
              </a:ext>
            </a:extLst>
          </p:cNvPr>
          <p:cNvSpPr txBox="1"/>
          <p:nvPr/>
        </p:nvSpPr>
        <p:spPr>
          <a:xfrm>
            <a:off x="3168603" y="3103149"/>
            <a:ext cx="1239188" cy="94641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de-CH" sz="1350" dirty="0"/>
          </a:p>
          <a:p>
            <a:r>
              <a:rPr lang="de-CH" sz="1050" dirty="0"/>
              <a:t>Mit einem Zwischenstück wurde die Armatur verlängert.</a:t>
            </a:r>
            <a:endParaRPr lang="de-CH" sz="1350" dirty="0">
              <a:cs typeface="Calibri"/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926EDE83-D47F-4CBF-BFC9-BCECBAB46486}"/>
              </a:ext>
            </a:extLst>
          </p:cNvPr>
          <p:cNvSpPr txBox="1"/>
          <p:nvPr/>
        </p:nvSpPr>
        <p:spPr>
          <a:xfrm>
            <a:off x="3260959" y="657058"/>
            <a:ext cx="1054475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050" dirty="0"/>
              <a:t>Auf Kundenwunsch haben wir bei dieser Armatur den Auslauf gekürzt, </a:t>
            </a:r>
            <a:r>
              <a:rPr lang="de-CH" sz="1050" u="sng" dirty="0"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7010059</a:t>
            </a:r>
            <a:r>
              <a:rPr lang="de-CH" sz="1050" u="sng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de-CH" sz="1050" dirty="0"/>
              <a:t> 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A6E9B3E-5B80-4C25-B6B4-099F1863FABD}"/>
              </a:ext>
            </a:extLst>
          </p:cNvPr>
          <p:cNvSpPr txBox="1"/>
          <p:nvPr/>
        </p:nvSpPr>
        <p:spPr>
          <a:xfrm>
            <a:off x="3558289" y="2111545"/>
            <a:ext cx="5287407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CH" sz="4800" dirty="0"/>
              <a:t>Sonderanfertigungen</a:t>
            </a:r>
            <a:endParaRPr lang="de-DE" sz="4800" dirty="0" err="1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D9F734E-8D34-FE1E-363F-47E192A1ADF7}"/>
              </a:ext>
            </a:extLst>
          </p:cNvPr>
          <p:cNvSpPr txBox="1"/>
          <p:nvPr/>
        </p:nvSpPr>
        <p:spPr>
          <a:xfrm>
            <a:off x="4223134" y="265138"/>
            <a:ext cx="3390928" cy="1754326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de-CH" sz="3600" dirty="0"/>
              <a:t>08/15 kann jeder,</a:t>
            </a:r>
          </a:p>
          <a:p>
            <a:pPr algn="ctr"/>
            <a:r>
              <a:rPr lang="de-CH" sz="3600" dirty="0"/>
              <a:t>Individualität </a:t>
            </a:r>
          </a:p>
          <a:p>
            <a:pPr algn="ctr"/>
            <a:r>
              <a:rPr lang="de-CH" sz="3600" dirty="0"/>
              <a:t>nicht</a:t>
            </a:r>
            <a:endParaRPr lang="de-DE" sz="3600" dirty="0"/>
          </a:p>
        </p:txBody>
      </p:sp>
      <p:pic>
        <p:nvPicPr>
          <p:cNvPr id="13" name="Grafik 12" descr="Ein Bild, das Text enthält.&#10;&#10;Automatisch generierte Beschreibung">
            <a:extLst>
              <a:ext uri="{FF2B5EF4-FFF2-40B4-BE49-F238E27FC236}">
                <a16:creationId xmlns:a16="http://schemas.microsoft.com/office/drawing/2014/main" id="{3CEF568C-85B8-DFDE-9520-B74AB304C2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39710" y="4764965"/>
            <a:ext cx="2065601" cy="1401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177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2" grpId="0"/>
      <p:bldP spid="18" grpId="0"/>
      <p:bldP spid="4" grpId="0"/>
      <p:bldP spid="22" grpId="0"/>
      <p:bldP spid="19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CD5032-86F9-4C61-A882-05D90C3EF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0239" y="202431"/>
            <a:ext cx="10178322" cy="1492132"/>
          </a:xfrm>
        </p:spPr>
        <p:txBody>
          <a:bodyPr/>
          <a:lstStyle/>
          <a:p>
            <a:r>
              <a:rPr lang="de-CH" sz="6600" b="1"/>
              <a:t>Handauszug</a:t>
            </a:r>
            <a:endParaRPr lang="de-CH" dirty="0"/>
          </a:p>
        </p:txBody>
      </p:sp>
      <p:pic>
        <p:nvPicPr>
          <p:cNvPr id="5" name="Grafik 4" descr="Ein Bild, das Person, drinnen enthält.&#10;&#10;Automatisch generierte Beschreibung">
            <a:extLst>
              <a:ext uri="{FF2B5EF4-FFF2-40B4-BE49-F238E27FC236}">
                <a16:creationId xmlns:a16="http://schemas.microsoft.com/office/drawing/2014/main" id="{939E0560-E9FB-41F4-B554-CC71B875C2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1408" y="0"/>
            <a:ext cx="5147651" cy="6858000"/>
          </a:xfrm>
          <a:prstGeom prst="rect">
            <a:avLst/>
          </a:prstGeom>
        </p:spPr>
      </p:pic>
      <p:pic>
        <p:nvPicPr>
          <p:cNvPr id="47" name="Grafik 46" descr="Ein Bild, das drinnen, Wand, Pink enthält.&#10;&#10;Automatisch generierte Beschreibung">
            <a:extLst>
              <a:ext uri="{FF2B5EF4-FFF2-40B4-BE49-F238E27FC236}">
                <a16:creationId xmlns:a16="http://schemas.microsoft.com/office/drawing/2014/main" id="{34E20813-E28F-40D9-AC22-7514473ABF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545" y="2374740"/>
            <a:ext cx="3412761" cy="4456427"/>
          </a:xfrm>
          <a:prstGeom prst="rect">
            <a:avLst/>
          </a:prstGeom>
        </p:spPr>
      </p:pic>
      <p:pic>
        <p:nvPicPr>
          <p:cNvPr id="49" name="Grafik 48" descr="Ein Bild, das Text enthält.&#10;&#10;Automatisch generierte Beschreibung">
            <a:extLst>
              <a:ext uri="{FF2B5EF4-FFF2-40B4-BE49-F238E27FC236}">
                <a16:creationId xmlns:a16="http://schemas.microsoft.com/office/drawing/2014/main" id="{0E0DEFA2-CAF2-4B53-A6E4-82E2F4290F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8448" y="1896994"/>
            <a:ext cx="1964226" cy="1332582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8F906D63-C122-4BE4-BFFD-B812408F5F5F}"/>
              </a:ext>
            </a:extLst>
          </p:cNvPr>
          <p:cNvSpPr txBox="1"/>
          <p:nvPr/>
        </p:nvSpPr>
        <p:spPr>
          <a:xfrm>
            <a:off x="2389195" y="1241781"/>
            <a:ext cx="2932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/>
              <a:t>Ausschliesslich Home Version</a:t>
            </a:r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62B2B4AD-1735-227D-70EC-97969E3332C3}"/>
              </a:ext>
            </a:extLst>
          </p:cNvPr>
          <p:cNvSpPr txBox="1"/>
          <p:nvPr/>
        </p:nvSpPr>
        <p:spPr>
          <a:xfrm>
            <a:off x="10022422" y="297872"/>
            <a:ext cx="1362874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de-CH" dirty="0"/>
              <a:t>Modell </a:t>
            </a:r>
            <a:r>
              <a:rPr lang="de-CH" dirty="0" err="1"/>
              <a:t>Flims</a:t>
            </a:r>
            <a:endParaRPr lang="de-DE" dirty="0" err="1"/>
          </a:p>
        </p:txBody>
      </p:sp>
    </p:spTree>
    <p:extLst>
      <p:ext uri="{BB962C8B-B14F-4D97-AF65-F5344CB8AC3E}">
        <p14:creationId xmlns:p14="http://schemas.microsoft.com/office/powerpoint/2010/main" val="233509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CD5032-86F9-4C61-A882-05D90C3EF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7492" y="301681"/>
            <a:ext cx="10178322" cy="1492132"/>
          </a:xfrm>
        </p:spPr>
        <p:txBody>
          <a:bodyPr/>
          <a:lstStyle/>
          <a:p>
            <a:r>
              <a:rPr lang="de-CH" sz="6600" b="1" dirty="0"/>
              <a:t>Handauszug</a:t>
            </a:r>
            <a:endParaRPr lang="de-CH" dirty="0"/>
          </a:p>
        </p:txBody>
      </p:sp>
      <p:pic>
        <p:nvPicPr>
          <p:cNvPr id="37" name="Grafik 36">
            <a:extLst>
              <a:ext uri="{FF2B5EF4-FFF2-40B4-BE49-F238E27FC236}">
                <a16:creationId xmlns:a16="http://schemas.microsoft.com/office/drawing/2014/main" id="{F8A7760C-E325-4D78-9EEB-4CB4CD5EE0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30" y="-5669"/>
            <a:ext cx="5145678" cy="6863670"/>
          </a:xfrm>
          <a:prstGeom prst="rect">
            <a:avLst/>
          </a:prstGeom>
        </p:spPr>
      </p:pic>
      <p:pic>
        <p:nvPicPr>
          <p:cNvPr id="38" name="Grafik 37" descr="Ein Bild, das Zahnrad enthält.&#10;&#10;Automatisch generierte Beschreibung">
            <a:extLst>
              <a:ext uri="{FF2B5EF4-FFF2-40B4-BE49-F238E27FC236}">
                <a16:creationId xmlns:a16="http://schemas.microsoft.com/office/drawing/2014/main" id="{C4301952-C56A-4C1D-8C35-9B4FBFE731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145" y="1171052"/>
            <a:ext cx="3480415" cy="1788661"/>
          </a:xfrm>
          <a:prstGeom prst="rect">
            <a:avLst/>
          </a:prstGeom>
        </p:spPr>
      </p:pic>
      <p:pic>
        <p:nvPicPr>
          <p:cNvPr id="39" name="Grafik 38" descr="Ein Bild, das weiß enthält.&#10;&#10;Automatisch generierte Beschreibung">
            <a:extLst>
              <a:ext uri="{FF2B5EF4-FFF2-40B4-BE49-F238E27FC236}">
                <a16:creationId xmlns:a16="http://schemas.microsoft.com/office/drawing/2014/main" id="{EB64D8C4-4735-492D-A2AB-867FB8B102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359" y="4629543"/>
            <a:ext cx="1494536" cy="2011912"/>
          </a:xfrm>
          <a:prstGeom prst="rect">
            <a:avLst/>
          </a:prstGeom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1859E68C-9850-435C-AF22-330AAA1991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37088" y="4685087"/>
            <a:ext cx="1859124" cy="1900825"/>
          </a:xfrm>
          <a:prstGeom prst="rect">
            <a:avLst/>
          </a:prstGeom>
        </p:spPr>
      </p:pic>
      <p:pic>
        <p:nvPicPr>
          <p:cNvPr id="45" name="Grafik 44" descr="Ein Bild, das Text enthält.&#10;&#10;Automatisch generierte Beschreibung">
            <a:extLst>
              <a:ext uri="{FF2B5EF4-FFF2-40B4-BE49-F238E27FC236}">
                <a16:creationId xmlns:a16="http://schemas.microsoft.com/office/drawing/2014/main" id="{53D8505E-E269-4DA1-8FBE-04D0B26526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2354" y="167096"/>
            <a:ext cx="1441712" cy="978095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E0A77A7D-416A-4E36-AC2B-C88847C56F57}"/>
              </a:ext>
            </a:extLst>
          </p:cNvPr>
          <p:cNvSpPr txBox="1"/>
          <p:nvPr/>
        </p:nvSpPr>
        <p:spPr>
          <a:xfrm>
            <a:off x="7732816" y="3256901"/>
            <a:ext cx="2523961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de-CH" dirty="0"/>
              <a:t>Bedienungsmöglichkeiten</a:t>
            </a:r>
            <a:endParaRPr 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13979E8-20B5-E4A9-3B58-ADFA6AD58A31}"/>
              </a:ext>
            </a:extLst>
          </p:cNvPr>
          <p:cNvSpPr txBox="1"/>
          <p:nvPr/>
        </p:nvSpPr>
        <p:spPr>
          <a:xfrm>
            <a:off x="6779087" y="3923421"/>
            <a:ext cx="4890634" cy="92333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de-CH" dirty="0"/>
              <a:t>Version mit Knopf, Mengen frei einstellbar mit der </a:t>
            </a:r>
            <a:endParaRPr lang="de-DE" dirty="0"/>
          </a:p>
          <a:p>
            <a:r>
              <a:rPr lang="de-CH" dirty="0"/>
              <a:t>Soda Fresh App </a:t>
            </a:r>
          </a:p>
          <a:p>
            <a:r>
              <a:rPr lang="de-CH" dirty="0"/>
              <a:t>  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658A63A7-55D3-4AF9-C561-F29D6346E5A1}"/>
              </a:ext>
            </a:extLst>
          </p:cNvPr>
          <p:cNvSpPr txBox="1"/>
          <p:nvPr/>
        </p:nvSpPr>
        <p:spPr>
          <a:xfrm>
            <a:off x="1294058" y="1691047"/>
            <a:ext cx="1309974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de-CH" dirty="0"/>
              <a:t>Modell Laax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708264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Metallwaren enthält.&#10;&#10;Automatisch generierte Beschreibung">
            <a:extLst>
              <a:ext uri="{FF2B5EF4-FFF2-40B4-BE49-F238E27FC236}">
                <a16:creationId xmlns:a16="http://schemas.microsoft.com/office/drawing/2014/main" id="{6D3AC0E5-26F5-925B-59DA-873BA236A2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67" t="6150" r="23303" b="6717"/>
          <a:stretch/>
        </p:blipFill>
        <p:spPr>
          <a:xfrm>
            <a:off x="1125719" y="170792"/>
            <a:ext cx="4034987" cy="6459293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0B7375B7-CE14-3CC1-B102-33CD5AE534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176" y="2055899"/>
            <a:ext cx="4802101" cy="4802101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57737BE4-E110-63E0-DC5D-DBB7B0A8A237}"/>
              </a:ext>
            </a:extLst>
          </p:cNvPr>
          <p:cNvSpPr txBox="1"/>
          <p:nvPr/>
        </p:nvSpPr>
        <p:spPr>
          <a:xfrm>
            <a:off x="5160706" y="287223"/>
            <a:ext cx="5084729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de-DE" sz="2400" b="1" dirty="0"/>
              <a:t>Berührungslose Bedienung per</a:t>
            </a:r>
          </a:p>
          <a:p>
            <a:r>
              <a:rPr lang="de-DE" sz="2400" b="1" dirty="0"/>
              <a:t>Infrarot-Touch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C4EE5AC-7F10-04F9-8BCB-7B16E473A8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7752177" y="748888"/>
            <a:ext cx="696420" cy="69642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26B17146-6DF3-2482-32FB-6804A5E70957}"/>
              </a:ext>
            </a:extLst>
          </p:cNvPr>
          <p:cNvSpPr txBox="1"/>
          <p:nvPr/>
        </p:nvSpPr>
        <p:spPr>
          <a:xfrm>
            <a:off x="4204855" y="6255327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/>
              <a:t>Katalog 22 Seite 23</a:t>
            </a:r>
            <a:endParaRPr 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0F2D8E9-8724-61A5-2D5B-2FD65D1E719E}"/>
              </a:ext>
            </a:extLst>
          </p:cNvPr>
          <p:cNvSpPr txBox="1"/>
          <p:nvPr/>
        </p:nvSpPr>
        <p:spPr>
          <a:xfrm>
            <a:off x="10022422" y="297872"/>
            <a:ext cx="1782219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de-CH" dirty="0"/>
              <a:t>Modell Appenzell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549520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SWISS LABEL Logo">
            <a:extLst>
              <a:ext uri="{FF2B5EF4-FFF2-40B4-BE49-F238E27FC236}">
                <a16:creationId xmlns:a16="http://schemas.microsoft.com/office/drawing/2014/main" id="{C3FC6781-FB69-1581-A0BF-F5760826A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261" y="3211918"/>
            <a:ext cx="891391" cy="1072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81CD4BBB-6097-5F04-6C80-06636440273F}"/>
              </a:ext>
            </a:extLst>
          </p:cNvPr>
          <p:cNvSpPr/>
          <p:nvPr/>
        </p:nvSpPr>
        <p:spPr>
          <a:xfrm>
            <a:off x="-61368" y="-55417"/>
            <a:ext cx="12445658" cy="709445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Grafik 3" descr="Ein Bild, das Text, Tasse, drinnen enthält.&#10;&#10;Automatisch generierte Beschreibung">
            <a:extLst>
              <a:ext uri="{FF2B5EF4-FFF2-40B4-BE49-F238E27FC236}">
                <a16:creationId xmlns:a16="http://schemas.microsoft.com/office/drawing/2014/main" id="{8AA5A3BB-004C-49F0-AE77-148D1AC97A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6304" y="181039"/>
            <a:ext cx="6934200" cy="6858000"/>
          </a:xfrm>
          <a:prstGeom prst="rect">
            <a:avLst/>
          </a:prstGeom>
        </p:spPr>
      </p:pic>
      <p:pic>
        <p:nvPicPr>
          <p:cNvPr id="6" name="Picture 2" descr="SWISS LABEL Logo">
            <a:extLst>
              <a:ext uri="{FF2B5EF4-FFF2-40B4-BE49-F238E27FC236}">
                <a16:creationId xmlns:a16="http://schemas.microsoft.com/office/drawing/2014/main" id="{CBC68A82-5EC4-E208-7D71-C109E76FB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710" y="3441275"/>
            <a:ext cx="891391" cy="1072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1982433B-B0A3-622A-15D0-754A8041A073}"/>
              </a:ext>
            </a:extLst>
          </p:cNvPr>
          <p:cNvSpPr txBox="1"/>
          <p:nvPr/>
        </p:nvSpPr>
        <p:spPr>
          <a:xfrm>
            <a:off x="10065964" y="509084"/>
            <a:ext cx="1683474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de-CH" dirty="0">
                <a:solidFill>
                  <a:srgbClr val="FFC000"/>
                </a:solidFill>
              </a:rPr>
              <a:t>Modell Baden U</a:t>
            </a:r>
            <a:endParaRPr lang="de-DE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235677"/>
      </p:ext>
    </p:extLst>
  </p:cSld>
  <p:clrMapOvr>
    <a:masterClrMapping/>
  </p:clrMapOvr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0B082E"/>
      </a:dk2>
      <a:lt2>
        <a:srgbClr val="F3F3F2"/>
      </a:lt2>
      <a:accent1>
        <a:srgbClr val="62B4C6"/>
      </a:accent1>
      <a:accent2>
        <a:srgbClr val="1B376E"/>
      </a:accent2>
      <a:accent3>
        <a:srgbClr val="9EBE55"/>
      </a:accent3>
      <a:accent4>
        <a:srgbClr val="C65E5E"/>
      </a:accent4>
      <a:accent5>
        <a:srgbClr val="D3BA55"/>
      </a:accent5>
      <a:accent6>
        <a:srgbClr val="96648A"/>
      </a:accent6>
      <a:hlink>
        <a:srgbClr val="62B4C6"/>
      </a:hlink>
      <a:folHlink>
        <a:srgbClr val="96648A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D71F8F05-6246-47AF-9E68-E57F6C93F792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430</Words>
  <Application>Microsoft Office PowerPoint</Application>
  <PresentationFormat>Breitbild</PresentationFormat>
  <Paragraphs>108</Paragraphs>
  <Slides>15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16" baseType="lpstr">
      <vt:lpstr>Badge</vt:lpstr>
      <vt:lpstr>PowerPoint-Präsentation</vt:lpstr>
      <vt:lpstr> Der Wasserhahn, der mehr kann  6 in 1</vt:lpstr>
      <vt:lpstr>PowerPoint-Präsentation</vt:lpstr>
      <vt:lpstr>Katalog</vt:lpstr>
      <vt:lpstr>PowerPoint-Präsentation</vt:lpstr>
      <vt:lpstr>Handauszug</vt:lpstr>
      <vt:lpstr>Handauszug</vt:lpstr>
      <vt:lpstr>PowerPoint-Präsentation</vt:lpstr>
      <vt:lpstr>PowerPoint-Präsentation</vt:lpstr>
      <vt:lpstr>PowerPoint-Präsentation</vt:lpstr>
      <vt:lpstr>Keller Montage</vt:lpstr>
      <vt:lpstr>SRS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Urs Jäger</dc:creator>
  <cp:lastModifiedBy>Urs Jäger</cp:lastModifiedBy>
  <cp:revision>195</cp:revision>
  <dcterms:created xsi:type="dcterms:W3CDTF">2019-01-21T09:07:51Z</dcterms:created>
  <dcterms:modified xsi:type="dcterms:W3CDTF">2022-05-10T06:03:13Z</dcterms:modified>
</cp:coreProperties>
</file>