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3D5"/>
    <a:srgbClr val="24BBF0"/>
    <a:srgbClr val="1AE5FA"/>
    <a:srgbClr val="025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22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01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84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25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32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78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70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23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50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4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3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64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D286F-14DB-4177-BC87-1B12DE581085}" type="datetimeFigureOut">
              <a:rPr lang="de-DE" smtClean="0"/>
              <a:t>04.05.22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8CA00-3D5C-4F39-AEA9-612D0B998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09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1166980"/>
            <a:ext cx="10515600" cy="1325563"/>
          </a:xfrm>
          <a:solidFill>
            <a:srgbClr val="3FC3D5"/>
          </a:solidFill>
        </p:spPr>
        <p:txBody>
          <a:bodyPr>
            <a:normAutofit/>
          </a:bodyPr>
          <a:lstStyle/>
          <a:p>
            <a:pPr algn="ctr"/>
            <a:r>
              <a:rPr lang="de-DE" sz="3400" kern="0" dirty="0">
                <a:solidFill>
                  <a:schemeClr val="bg1"/>
                </a:solidFill>
              </a:rPr>
              <a:t>Schnyder </a:t>
            </a:r>
            <a:r>
              <a:rPr lang="de-DE" sz="3400" kern="0" dirty="0" err="1">
                <a:solidFill>
                  <a:schemeClr val="bg1"/>
                </a:solidFill>
              </a:rPr>
              <a:t>Glasworld</a:t>
            </a:r>
            <a:r>
              <a:rPr lang="de-DE" sz="3400" kern="0" dirty="0">
                <a:solidFill>
                  <a:schemeClr val="bg1"/>
                </a:solidFill>
              </a:rPr>
              <a:t> - Träume aus Glas werden wahr</a:t>
            </a:r>
            <a:endParaRPr lang="de-DE" sz="3400" dirty="0">
              <a:solidFill>
                <a:schemeClr val="bg1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96786" y="6372676"/>
            <a:ext cx="4297682" cy="3202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0" dirty="0"/>
              <a:t>Tag der Küchenneuheiten – </a:t>
            </a:r>
            <a:r>
              <a:rPr lang="de-DE" altLang="de-DE" sz="1400" b="0" dirty="0" err="1"/>
              <a:t>Safenwil</a:t>
            </a:r>
            <a:r>
              <a:rPr lang="de-DE" altLang="de-DE" sz="1400" b="0" dirty="0"/>
              <a:t> - 18.05.2022</a:t>
            </a:r>
            <a:r>
              <a:rPr lang="de-DE" altLang="de-DE" sz="800" b="0" dirty="0"/>
              <a:t> 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64904" y="517383"/>
            <a:ext cx="9931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Glasarbeiten | Ganzglasanlagen| Arbeitsplatten I Rückwände I Duschkabinen| Glasmöbel | Spiegel und vieles mehr 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79762" y="63726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</a:t>
            </a:r>
          </a:p>
        </p:txBody>
      </p:sp>
      <p:pic>
        <p:nvPicPr>
          <p:cNvPr id="1027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28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yiv276993422417ED8C81-1E50-45B7-BB87-A5E2EDD8DAE1" descr="17ED8C81-1E50-45B7-BB87-A5E2EDD8DA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34" y="2492542"/>
            <a:ext cx="2638059" cy="196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yiv276993422480892A84-B777-44AA-86D5-AE1E23D570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6621" y="2492543"/>
            <a:ext cx="2887180" cy="380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0BBA1A9B-6904-4133-9C63-E4BEECBACB27" descr="0BBA1A9B-6904-4133-9C63-E4BEECBACB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2542"/>
            <a:ext cx="2354016" cy="38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B8B5BB1F-047F-42FD-ABAC-5C6791FA77C6" descr="B8B5BB1F-047F-42FD-ABAC-5C6791FA77C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04" y="4452235"/>
            <a:ext cx="2646516" cy="18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8476292-16D4-4C47-9AE0-92B4E2DC0D25" descr="88476292-16D4-4C47-9AE0-92B4E2DC0D25">
            <a:extLst>
              <a:ext uri="{FF2B5EF4-FFF2-40B4-BE49-F238E27FC236}">
                <a16:creationId xmlns:a16="http://schemas.microsoft.com/office/drawing/2014/main" id="{57E4F155-276E-4475-BA84-35CAD7FAA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78" y="4446489"/>
            <a:ext cx="2646516" cy="18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Text, drinnen, Wand, rostfrei enthält.&#10;&#10;Automatisch generierte Beschreibung">
            <a:extLst>
              <a:ext uri="{FF2B5EF4-FFF2-40B4-BE49-F238E27FC236}">
                <a16:creationId xmlns:a16="http://schemas.microsoft.com/office/drawing/2014/main" id="{585C7067-3657-4027-83D9-9E4869AC9C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03" y="2498314"/>
            <a:ext cx="2646516" cy="19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1166980"/>
            <a:ext cx="10515600" cy="1325563"/>
          </a:xfrm>
          <a:solidFill>
            <a:srgbClr val="3FC3D5"/>
          </a:solidFill>
        </p:spPr>
        <p:txBody>
          <a:bodyPr>
            <a:normAutofit/>
          </a:bodyPr>
          <a:lstStyle/>
          <a:p>
            <a:pPr algn="ctr"/>
            <a:r>
              <a:rPr lang="de-DE" sz="3400" kern="0" dirty="0">
                <a:solidFill>
                  <a:schemeClr val="bg1"/>
                </a:solidFill>
              </a:rPr>
              <a:t>Unser Unternehmen und seine Tätigkeiten</a:t>
            </a:r>
            <a:endParaRPr lang="de-DE" sz="3400" dirty="0">
              <a:solidFill>
                <a:schemeClr val="bg1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102100" y="6386513"/>
            <a:ext cx="35052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0" dirty="0"/>
              <a:t>18.05.2022</a:t>
            </a:r>
            <a:r>
              <a:rPr lang="de-DE" altLang="de-DE" sz="800" b="0" dirty="0"/>
              <a:t> 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64904" y="517383"/>
            <a:ext cx="9931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Glasarbeiten | Ganzglasanlagen| Arbeitsplatten I Rückwände I Duschkabinen| Glasmöbel | Spiegel und vieles mehr 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79762" y="63726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6061" y="2272534"/>
            <a:ext cx="685444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sng" dirty="0"/>
          </a:p>
          <a:p>
            <a:r>
              <a:rPr lang="de-DE" b="1" u="sng" dirty="0"/>
              <a:t>Generelle Infos </a:t>
            </a:r>
          </a:p>
          <a:p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Glasbearbeitungsbetrieb ca. 40 Mitarbeiter in BL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/>
              <a:t>Tätigkeitsgebiet ganze Deutschschweiz (</a:t>
            </a:r>
            <a:r>
              <a:rPr lang="de-DE" dirty="0"/>
              <a:t>seit 2004)</a:t>
            </a:r>
            <a:endParaRPr lang="de-DE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Bearbeitung, Zuschnitt, Lackierung, Laminierung und Härten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Gläser für </a:t>
            </a:r>
            <a:r>
              <a:rPr lang="de-DE" b="1" dirty="0"/>
              <a:t>Küche &amp; Bad (</a:t>
            </a:r>
            <a:r>
              <a:rPr lang="de-DE" dirty="0"/>
              <a:t>kompletter Innen- und </a:t>
            </a:r>
            <a:r>
              <a:rPr lang="de-DE" dirty="0" err="1"/>
              <a:t>Aussenbereich</a:t>
            </a:r>
            <a:r>
              <a:rPr lang="de-DE" dirty="0"/>
              <a:t>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/>
              <a:t>Kurze Lieferzeiten, </a:t>
            </a:r>
            <a:r>
              <a:rPr lang="de-DE" b="1" dirty="0" err="1"/>
              <a:t>grosser</a:t>
            </a:r>
            <a:r>
              <a:rPr lang="de-DE" b="1" dirty="0"/>
              <a:t> Lagervorrat</a:t>
            </a:r>
            <a:r>
              <a:rPr lang="de-DE" dirty="0"/>
              <a:t>, </a:t>
            </a:r>
            <a:r>
              <a:rPr lang="de-DE" b="1" dirty="0"/>
              <a:t>eigene Glashärtungsanlage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Fachmännische Betreuung, </a:t>
            </a:r>
            <a:r>
              <a:rPr lang="de-DE" b="1" dirty="0"/>
              <a:t>Innen</a:t>
            </a:r>
            <a:r>
              <a:rPr lang="de-DE" dirty="0"/>
              <a:t>- und </a:t>
            </a:r>
            <a:r>
              <a:rPr lang="de-DE" b="1" dirty="0" err="1"/>
              <a:t>Aussendienst</a:t>
            </a:r>
            <a:endParaRPr lang="de-DE" b="1" dirty="0"/>
          </a:p>
          <a:p>
            <a:pPr lvl="0"/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28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D897E4F6-8E3E-40F7-BF1F-581D797F64CE" descr="D897E4F6-8E3E-40F7-BF1F-581D797F64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22" y="4127383"/>
            <a:ext cx="3227078" cy="241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01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1166980"/>
            <a:ext cx="10515600" cy="1325563"/>
          </a:xfrm>
          <a:solidFill>
            <a:srgbClr val="3FC3D5"/>
          </a:solidFill>
        </p:spPr>
        <p:txBody>
          <a:bodyPr>
            <a:normAutofit/>
          </a:bodyPr>
          <a:lstStyle/>
          <a:p>
            <a:pPr algn="ctr"/>
            <a:r>
              <a:rPr lang="de-DE" sz="3400" kern="0" dirty="0">
                <a:solidFill>
                  <a:schemeClr val="bg1"/>
                </a:solidFill>
              </a:rPr>
              <a:t>Unser Glas in Ihren Küchen – zuverlässig &amp; schnell zu fairen Preisen</a:t>
            </a:r>
            <a:endParaRPr lang="de-DE" sz="3400" dirty="0">
              <a:solidFill>
                <a:schemeClr val="bg1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102100" y="6386513"/>
            <a:ext cx="35052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0" dirty="0"/>
              <a:t>18.05.2022</a:t>
            </a:r>
            <a:r>
              <a:rPr lang="de-DE" altLang="de-DE" sz="800" b="0" dirty="0"/>
              <a:t> 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64904" y="517383"/>
            <a:ext cx="9931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Glasarbeiten | Ganzglasanlagen| Arbeitsplatten I Rückwände I Duschkabinen| Glasmöbel | Spiegel und vieles mehr 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79762" y="63726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96834" y="2286393"/>
            <a:ext cx="11355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u="sng" dirty="0"/>
          </a:p>
          <a:p>
            <a:r>
              <a:rPr lang="de-DE" b="1" u="sng" dirty="0"/>
              <a:t>Glas in der Küche: </a:t>
            </a:r>
          </a:p>
          <a:p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Rück- und Seitenwände, Arbeitsplatten, </a:t>
            </a:r>
            <a:r>
              <a:rPr lang="de-DE" dirty="0" err="1"/>
              <a:t>Ganzglasverglasung</a:t>
            </a:r>
            <a:r>
              <a:rPr lang="de-DE" dirty="0"/>
              <a:t>, Glassockel und Vitrinen (ESG)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 err="1"/>
              <a:t>Inhouse</a:t>
            </a:r>
            <a:r>
              <a:rPr lang="de-DE" b="1" dirty="0"/>
              <a:t> Lackierung</a:t>
            </a:r>
            <a:r>
              <a:rPr lang="de-DE" dirty="0"/>
              <a:t> nach </a:t>
            </a:r>
            <a:r>
              <a:rPr lang="de-DE" b="1" dirty="0"/>
              <a:t>RAL/ NCS/ Corbusier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/>
              <a:t>Aufmass</a:t>
            </a:r>
            <a:r>
              <a:rPr lang="de-DE" dirty="0"/>
              <a:t>, Lieferung und Montage der Gläser (optional)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/>
              <a:t>Sehr kurze Lieferzeiten </a:t>
            </a:r>
            <a:r>
              <a:rPr lang="de-DE" dirty="0"/>
              <a:t>und </a:t>
            </a:r>
            <a:r>
              <a:rPr lang="de-DE" b="1" dirty="0"/>
              <a:t>flexible Terminierung </a:t>
            </a:r>
            <a:r>
              <a:rPr lang="de-DE" dirty="0"/>
              <a:t>(</a:t>
            </a:r>
            <a:r>
              <a:rPr lang="de-DE" dirty="0" err="1"/>
              <a:t>Aufmass</a:t>
            </a:r>
            <a:r>
              <a:rPr lang="de-DE" dirty="0"/>
              <a:t> &amp; Montagen)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Optimales Preis - Leistungsverhältnis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Designvolle Glasmöbel</a:t>
            </a:r>
          </a:p>
        </p:txBody>
      </p:sp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28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5390917-0A9D-462F-8DFE-2F619E1C4A0A" descr="D5390917-0A9D-462F-8DFE-2F619E1C4A0A">
            <a:extLst>
              <a:ext uri="{FF2B5EF4-FFF2-40B4-BE49-F238E27FC236}">
                <a16:creationId xmlns:a16="http://schemas.microsoft.com/office/drawing/2014/main" id="{D29D47CE-BA9E-419F-B5A7-50543FA4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97" y="4244362"/>
            <a:ext cx="3350703" cy="23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98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1166980"/>
            <a:ext cx="10515600" cy="1325563"/>
          </a:xfrm>
          <a:solidFill>
            <a:srgbClr val="3FC3D5"/>
          </a:solidFill>
        </p:spPr>
        <p:txBody>
          <a:bodyPr>
            <a:normAutofit/>
          </a:bodyPr>
          <a:lstStyle/>
          <a:p>
            <a:pPr algn="ctr"/>
            <a:r>
              <a:rPr lang="de-DE" sz="3400" kern="0" dirty="0">
                <a:solidFill>
                  <a:schemeClr val="bg1"/>
                </a:solidFill>
              </a:rPr>
              <a:t>Unsere Welt aus Glas - Produktportfolio</a:t>
            </a:r>
            <a:endParaRPr lang="de-DE" sz="34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264904" y="517383"/>
            <a:ext cx="9931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Glasarbeiten | Ganzglasanlagen| Arbeitsplatten I Rückwände I Duschkabinen| Glasmöbel | Spiegel und vieles mehr 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79762" y="63726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4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84777" y="2313904"/>
            <a:ext cx="5714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u="sng" dirty="0"/>
          </a:p>
          <a:p>
            <a:r>
              <a:rPr lang="de-DE" b="1" u="sng" dirty="0"/>
              <a:t>Was bieten wir: </a:t>
            </a:r>
          </a:p>
          <a:p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Über </a:t>
            </a:r>
            <a:r>
              <a:rPr lang="de-DE" b="1" dirty="0"/>
              <a:t>40 Sorten Lagerglas </a:t>
            </a:r>
            <a:r>
              <a:rPr lang="de-DE" dirty="0"/>
              <a:t>in diversen Stärken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ESG Glashärten </a:t>
            </a:r>
            <a:r>
              <a:rPr lang="de-DE" dirty="0"/>
              <a:t>von 4mm – 20mm Glasstärke </a:t>
            </a:r>
          </a:p>
          <a:p>
            <a:r>
              <a:rPr lang="de-DE" dirty="0"/>
              <a:t>     (max. Masse 200cm * 360cm)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UV Kleben von Glaszubehör und Glasmöbeln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/>
              <a:t>Glaslaminierung</a:t>
            </a:r>
            <a:r>
              <a:rPr lang="de-DE" dirty="0"/>
              <a:t> (VSG matt und transparent) auf Wunsch farbig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Diverse Spiegel und Doppelspiegel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….und vieles mehr, fragen Sie uns unverbindlich an</a:t>
            </a:r>
          </a:p>
        </p:txBody>
      </p:sp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28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8629049B-F0BA-4D03-9E9D-BD6749F69B58" descr="8629049B-F0BA-4D03-9E9D-BD6749F69B58">
            <a:extLst>
              <a:ext uri="{FF2B5EF4-FFF2-40B4-BE49-F238E27FC236}">
                <a16:creationId xmlns:a16="http://schemas.microsoft.com/office/drawing/2014/main" id="{EA17046E-7A8F-47AB-B5F4-CE6A6615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68" y="2715491"/>
            <a:ext cx="5056132" cy="36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93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1166980"/>
            <a:ext cx="10515600" cy="1325563"/>
          </a:xfrm>
          <a:solidFill>
            <a:srgbClr val="3FC3D5"/>
          </a:solidFill>
        </p:spPr>
        <p:txBody>
          <a:bodyPr>
            <a:normAutofit/>
          </a:bodyPr>
          <a:lstStyle/>
          <a:p>
            <a:pPr algn="ctr"/>
            <a:r>
              <a:rPr lang="de-DE" sz="3400" kern="0" dirty="0">
                <a:solidFill>
                  <a:schemeClr val="bg1"/>
                </a:solidFill>
              </a:rPr>
              <a:t>Unsere Produktinnovationen - Neues &amp; Spezielles – Shine X</a:t>
            </a:r>
            <a:endParaRPr lang="de-DE" sz="3400" dirty="0">
              <a:solidFill>
                <a:schemeClr val="bg1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102100" y="6386513"/>
            <a:ext cx="35052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0" dirty="0"/>
              <a:t>18.05.2022</a:t>
            </a:r>
            <a:r>
              <a:rPr lang="de-DE" altLang="de-DE" sz="800" b="0" dirty="0"/>
              <a:t> 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64904" y="517383"/>
            <a:ext cx="9931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Glasarbeiten | Ganzglasanlagen| Arbeitsplatten I Rückwände I Duschkabinen| Glasmöbel | Spiegel und vieles mehr 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79762" y="63726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5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38199" y="2195819"/>
            <a:ext cx="7003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u="sng" dirty="0"/>
          </a:p>
          <a:p>
            <a:r>
              <a:rPr lang="de-DE" b="1" u="sng" dirty="0"/>
              <a:t>Neuheiten: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Designvolle Glasmöbel (Tische, Couchtische, Vitrinen) </a:t>
            </a:r>
            <a:r>
              <a:rPr lang="de-DE" b="1" dirty="0"/>
              <a:t>Swiss </a:t>
            </a:r>
            <a:r>
              <a:rPr lang="de-DE" b="1" dirty="0" err="1"/>
              <a:t>made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Crash Glas Platten und Crash Glas Tische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</a:t>
            </a:r>
            <a:r>
              <a:rPr lang="de-DE" b="1" dirty="0"/>
              <a:t>Shine X</a:t>
            </a:r>
            <a:r>
              <a:rPr lang="de-DE" dirty="0"/>
              <a:t>“ Küchenrückwände in diversen </a:t>
            </a:r>
          </a:p>
          <a:p>
            <a:r>
              <a:rPr lang="de-DE" dirty="0"/>
              <a:t>      Ausführungen (Gold, Bronze,…)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Muster finden Sie an unserem Messestand</a:t>
            </a:r>
          </a:p>
          <a:p>
            <a:r>
              <a:rPr lang="de-DE" dirty="0"/>
              <a:t>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28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15BE3D-C6D0-4F2C-B976-3622684DA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05" y="3063364"/>
            <a:ext cx="353200" cy="23546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2A3BB7-C318-491A-8FBA-9FD349D64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36" y="3493672"/>
            <a:ext cx="2680989" cy="2878999"/>
          </a:xfrm>
          <a:prstGeom prst="rect">
            <a:avLst/>
          </a:prstGeom>
        </p:spPr>
      </p:pic>
      <p:pic>
        <p:nvPicPr>
          <p:cNvPr id="17" name="Grafik 16" descr="Ein Bild, das Boden, drinnen, Sitz enthält.&#10;&#10;Automatisch generierte Beschreibung">
            <a:extLst>
              <a:ext uri="{FF2B5EF4-FFF2-40B4-BE49-F238E27FC236}">
                <a16:creationId xmlns:a16="http://schemas.microsoft.com/office/drawing/2014/main" id="{4C195742-CCF9-438F-9E36-F9A5AD957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86" y="4538444"/>
            <a:ext cx="2585949" cy="1834228"/>
          </a:xfrm>
          <a:prstGeom prst="rect">
            <a:avLst/>
          </a:prstGeom>
        </p:spPr>
      </p:pic>
      <p:pic>
        <p:nvPicPr>
          <p:cNvPr id="4" name="Grafik 3" descr="Ein Bild, das drinnen, Backofen, rostfrei, Stahl enthält.&#10;&#10;Automatisch generierte Beschreibung">
            <a:extLst>
              <a:ext uri="{FF2B5EF4-FFF2-40B4-BE49-F238E27FC236}">
                <a16:creationId xmlns:a16="http://schemas.microsoft.com/office/drawing/2014/main" id="{B729F5C3-B4A4-4B83-980F-ADA6F02DC5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25" y="2818976"/>
            <a:ext cx="2885875" cy="35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1166980"/>
            <a:ext cx="10515600" cy="1325563"/>
          </a:xfrm>
          <a:solidFill>
            <a:srgbClr val="3FC3D5"/>
          </a:solidFill>
        </p:spPr>
        <p:txBody>
          <a:bodyPr>
            <a:normAutofit/>
          </a:bodyPr>
          <a:lstStyle/>
          <a:p>
            <a:pPr algn="ctr"/>
            <a:r>
              <a:rPr lang="de-DE" sz="3400" kern="0" dirty="0">
                <a:solidFill>
                  <a:schemeClr val="bg1"/>
                </a:solidFill>
              </a:rPr>
              <a:t>Impressionen umgesetzter Projekte</a:t>
            </a:r>
            <a:endParaRPr lang="de-DE" sz="3400" dirty="0">
              <a:solidFill>
                <a:schemeClr val="bg1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102100" y="6386513"/>
            <a:ext cx="35052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0" dirty="0"/>
              <a:t>18.05.2022</a:t>
            </a:r>
            <a:r>
              <a:rPr lang="de-DE" altLang="de-DE" sz="800" b="0" dirty="0"/>
              <a:t> 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64904" y="517383"/>
            <a:ext cx="9931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Glasarbeiten | Ganzglasanlagen| Arbeitsplatten I Rückwände I Duschkabinen| Glasmöbel | Spiegel und vieles mehr 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79762" y="63726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6</a:t>
            </a:r>
          </a:p>
        </p:txBody>
      </p:sp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28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DE64A84F-F457-43C8-8277-ABF4050A3E81" descr="DE64A84F-F457-43C8-8277-ABF4050A3E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52" y="4637945"/>
            <a:ext cx="2716895" cy="16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yiv2769934224B1CAECD9-8E90-4167-AECE-9BE232A2DD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8199" y="2492543"/>
            <a:ext cx="3465601" cy="226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7C3AD855-32EC-4117-8DC8-A30D34A516F6" descr="7C3AD855-32EC-4117-8DC8-A30D34A516F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47" y="4647833"/>
            <a:ext cx="3075856" cy="16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B4B14C2C-B1C8-404D-B315-D3DE37BC944F" descr="B4B14C2C-B1C8-404D-B315-D3DE37BC944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68" y="2492251"/>
            <a:ext cx="3941313" cy="21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8F862E5-5D7B-4D80-89A3-833119192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68" y="4645255"/>
            <a:ext cx="2185869" cy="1682932"/>
          </a:xfrm>
          <a:prstGeom prst="rect">
            <a:avLst/>
          </a:prstGeom>
        </p:spPr>
      </p:pic>
      <p:pic>
        <p:nvPicPr>
          <p:cNvPr id="5" name="Grafik 4" descr="Ein Bild, das drinnen, Wand, Boden, weiß enthält.&#10;&#10;Automatisch generierte Beschreibung">
            <a:extLst>
              <a:ext uri="{FF2B5EF4-FFF2-40B4-BE49-F238E27FC236}">
                <a16:creationId xmlns:a16="http://schemas.microsoft.com/office/drawing/2014/main" id="{8C50340E-008C-4836-B27F-72158D10B3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81" y="2505438"/>
            <a:ext cx="3447145" cy="2128120"/>
          </a:xfrm>
          <a:prstGeom prst="rect">
            <a:avLst/>
          </a:prstGeom>
        </p:spPr>
      </p:pic>
      <p:pic>
        <p:nvPicPr>
          <p:cNvPr id="11" name="Grafik 10" descr="Ein Bild, das drinnen, Decke, Esszimmer enthält.&#10;&#10;Automatisch generierte Beschreibung">
            <a:extLst>
              <a:ext uri="{FF2B5EF4-FFF2-40B4-BE49-F238E27FC236}">
                <a16:creationId xmlns:a16="http://schemas.microsoft.com/office/drawing/2014/main" id="{9A23AA26-DD1E-44FB-93EE-5F2392D4A1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95" y="4629171"/>
            <a:ext cx="2554457" cy="16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2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1166980"/>
            <a:ext cx="10515600" cy="1325563"/>
          </a:xfrm>
          <a:solidFill>
            <a:srgbClr val="3FC3D5"/>
          </a:solidFill>
        </p:spPr>
        <p:txBody>
          <a:bodyPr>
            <a:normAutofit/>
          </a:bodyPr>
          <a:lstStyle/>
          <a:p>
            <a:r>
              <a:rPr lang="de-DE" sz="3400" kern="0" dirty="0">
                <a:solidFill>
                  <a:schemeClr val="bg1"/>
                </a:solidFill>
              </a:rPr>
              <a:t>Besuchen Sie uns und unsere moderne Produktion in Aesch</a:t>
            </a:r>
            <a:endParaRPr lang="de-DE" sz="3400" dirty="0">
              <a:solidFill>
                <a:schemeClr val="bg1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102100" y="6386513"/>
            <a:ext cx="35052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0" dirty="0"/>
              <a:t>18.05.2022</a:t>
            </a:r>
            <a:r>
              <a:rPr lang="de-DE" altLang="de-DE" sz="800" b="0" dirty="0"/>
              <a:t> 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64904" y="517383"/>
            <a:ext cx="9931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Glasarbeiten | Ganzglasanlagen| Arbeitsplatten I Rückwände I Duschkabinen| Glasmöbel | Spiegel und vieles mehr 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79762" y="63726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7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83771" y="2508068"/>
            <a:ext cx="131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Produktion:</a:t>
            </a:r>
            <a:endParaRPr lang="de-DE" dirty="0"/>
          </a:p>
        </p:txBody>
      </p:sp>
      <p:pic>
        <p:nvPicPr>
          <p:cNvPr id="11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28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yiv2769934224211A8609-32D3-4E7E-A487-F793A3418989" descr="211A8609-32D3-4E7E-A487-F793A34189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34" y="2498439"/>
            <a:ext cx="3081866" cy="17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D897E4F6-8E3E-40F7-BF1F-581D797F64CE" descr="D897E4F6-8E3E-40F7-BF1F-581D797F64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69827"/>
            <a:ext cx="4226755" cy="332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CD8B4027-7046-423F-97FE-A56B2230FFF9" descr="CD8B4027-7046-423F-97FE-A56B2230FFF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55" y="4330779"/>
            <a:ext cx="3291729" cy="19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DA7565B4-5F4C-4AE9-9D8A-F38D1065A148" descr="DA7565B4-5F4C-4AE9-9D8A-F38D1065A1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55" y="2492147"/>
            <a:ext cx="3206979" cy="18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5805DA2-7389-402F-984D-C4A7B265D76D" descr="C5805DA2-7389-402F-984D-C4A7B265D76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34" y="4238352"/>
            <a:ext cx="3081866" cy="205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5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7EF9EA8C-8D13-40B4-AB3C-8ADFC5434BB9" descr="7EF9EA8C-8D13-40B4-AB3C-8ADFC5434B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2543"/>
            <a:ext cx="5854979" cy="388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1166980"/>
            <a:ext cx="10515600" cy="1325563"/>
          </a:xfrm>
          <a:solidFill>
            <a:srgbClr val="3FC3D5"/>
          </a:solidFill>
        </p:spPr>
        <p:txBody>
          <a:bodyPr>
            <a:normAutofit/>
          </a:bodyPr>
          <a:lstStyle/>
          <a:p>
            <a:pPr algn="ctr"/>
            <a:r>
              <a:rPr lang="de-DE" sz="3400" kern="0" dirty="0">
                <a:solidFill>
                  <a:schemeClr val="bg1"/>
                </a:solidFill>
              </a:rPr>
              <a:t>Wir freuen uns auf die gute zukünftige Zusammenarbeit  mit Ihnen. Besten Dank für Ihre Aufmerksamkeit</a:t>
            </a:r>
            <a:endParaRPr lang="de-DE" sz="3400" dirty="0">
              <a:solidFill>
                <a:schemeClr val="bg1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102100" y="6386513"/>
            <a:ext cx="35052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0" dirty="0"/>
              <a:t>18.05.2022</a:t>
            </a:r>
            <a:r>
              <a:rPr lang="de-DE" altLang="de-DE" sz="800" b="0" dirty="0"/>
              <a:t> 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64904" y="517383"/>
            <a:ext cx="9931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Glasarbeiten | Ganzglasanlagen| Arbeitsplatten I Rückwände I Duschkabinen| Glasmöbel | Spiegel und vieles mehr 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79762" y="63726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8</a:t>
            </a:r>
          </a:p>
        </p:txBody>
      </p:sp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28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Quellbild anze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56" y="5088757"/>
            <a:ext cx="1614653" cy="12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43C78EF2-DAA6-4EE2-AF4E-639BF4D0F0DD" descr="43C78EF2-DAA6-4EE2-AF4E-639BF4D0F0D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79" y="2506385"/>
            <a:ext cx="2167161" cy="19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1EB51DD-C952-41C6-AD21-12B898FF19AA" descr="11EB51DD-C952-41C6-AD21-12B898FF19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99" y="2492543"/>
            <a:ext cx="2495901" cy="388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E8BEB8-C9E6-4766-AE94-7E82878FF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0113" y="4596439"/>
            <a:ext cx="374502" cy="37424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D403DA0-52B3-4BD9-98E4-E44D2E8F7B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55" y="4596439"/>
            <a:ext cx="374245" cy="3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Macintosh PowerPoint</Application>
  <PresentationFormat>Breitbild</PresentationFormat>
  <Paragraphs>84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Schnyder Glasworld - Träume aus Glas werden wahr</vt:lpstr>
      <vt:lpstr>Unser Unternehmen und seine Tätigkeiten</vt:lpstr>
      <vt:lpstr>Unser Glas in Ihren Küchen – zuverlässig &amp; schnell zu fairen Preisen</vt:lpstr>
      <vt:lpstr>Unsere Welt aus Glas - Produktportfolio</vt:lpstr>
      <vt:lpstr>Unsere Produktinnovationen - Neues &amp; Spezielles – Shine X</vt:lpstr>
      <vt:lpstr>Impressionen umgesetzter Projekte</vt:lpstr>
      <vt:lpstr>Besuchen Sie uns und unsere moderne Produktion in Aesch</vt:lpstr>
      <vt:lpstr>Wir freuen uns auf die gute zukünftige Zusammenarbeit  mit Ihnen. Besten Dank für Ihre Aufmerksamkeit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Cenk</dc:creator>
  <cp:lastModifiedBy>Rainer Klein</cp:lastModifiedBy>
  <cp:revision>95</cp:revision>
  <dcterms:created xsi:type="dcterms:W3CDTF">2022-03-14T16:18:15Z</dcterms:created>
  <dcterms:modified xsi:type="dcterms:W3CDTF">2022-05-04T07:13:22Z</dcterms:modified>
</cp:coreProperties>
</file>